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handoutMasterIdLst>
    <p:handoutMasterId r:id="rId37"/>
  </p:handoutMasterIdLst>
  <p:sldIdLst>
    <p:sldId id="260" r:id="rId2"/>
    <p:sldId id="546" r:id="rId3"/>
    <p:sldId id="510" r:id="rId4"/>
    <p:sldId id="512" r:id="rId5"/>
    <p:sldId id="513" r:id="rId6"/>
    <p:sldId id="514" r:id="rId7"/>
    <p:sldId id="543" r:id="rId8"/>
    <p:sldId id="545" r:id="rId9"/>
    <p:sldId id="544" r:id="rId10"/>
    <p:sldId id="517" r:id="rId11"/>
    <p:sldId id="518" r:id="rId12"/>
    <p:sldId id="519" r:id="rId13"/>
    <p:sldId id="520" r:id="rId14"/>
    <p:sldId id="521" r:id="rId15"/>
    <p:sldId id="535" r:id="rId16"/>
    <p:sldId id="515" r:id="rId17"/>
    <p:sldId id="522" r:id="rId18"/>
    <p:sldId id="524" r:id="rId19"/>
    <p:sldId id="525" r:id="rId20"/>
    <p:sldId id="527" r:id="rId21"/>
    <p:sldId id="529" r:id="rId22"/>
    <p:sldId id="528" r:id="rId23"/>
    <p:sldId id="530" r:id="rId24"/>
    <p:sldId id="516" r:id="rId25"/>
    <p:sldId id="532" r:id="rId26"/>
    <p:sldId id="531" r:id="rId27"/>
    <p:sldId id="539" r:id="rId28"/>
    <p:sldId id="541" r:id="rId29"/>
    <p:sldId id="534" r:id="rId30"/>
    <p:sldId id="540" r:id="rId31"/>
    <p:sldId id="536" r:id="rId32"/>
    <p:sldId id="537" r:id="rId33"/>
    <p:sldId id="511" r:id="rId34"/>
    <p:sldId id="508" r:id="rId35"/>
  </p:sldIdLst>
  <p:sldSz cx="12188825"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Grimm" initials="JGG" lastIdx="2" clrIdx="0">
    <p:extLst>
      <p:ext uri="{19B8F6BF-5375-455C-9EA6-DF929625EA0E}">
        <p15:presenceInfo xmlns:p15="http://schemas.microsoft.com/office/powerpoint/2012/main" userId="Joel Grim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FFC8"/>
    <a:srgbClr val="FFE181"/>
    <a:srgbClr val="FFD54F"/>
    <a:srgbClr val="FFFFB3"/>
    <a:srgbClr val="FFEBAB"/>
    <a:srgbClr val="FFC000"/>
    <a:srgbClr val="FFB9B9"/>
    <a:srgbClr val="B87908"/>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89550" autoAdjust="0"/>
  </p:normalViewPr>
  <p:slideViewPr>
    <p:cSldViewPr>
      <p:cViewPr varScale="1">
        <p:scale>
          <a:sx n="82" d="100"/>
          <a:sy n="82" d="100"/>
        </p:scale>
        <p:origin x="840" y="96"/>
      </p:cViewPr>
      <p:guideLst>
        <p:guide orient="horz" pos="2160"/>
        <p:guide pos="3839"/>
      </p:guideLst>
    </p:cSldViewPr>
  </p:slideViewPr>
  <p:outlineViewPr>
    <p:cViewPr>
      <p:scale>
        <a:sx n="33" d="100"/>
        <a:sy n="33" d="100"/>
      </p:scale>
      <p:origin x="0" y="-45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11225" y="4343400"/>
            <a:ext cx="503237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393700" y="692150"/>
            <a:ext cx="607060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D45F1697-B1FD-4BA8-AF78-8F256EB6D420}" type="slidenum">
              <a:rPr lang="en-US"/>
              <a:pPr/>
              <a:t>1</a:t>
            </a:fld>
            <a:endParaRPr lang="en-US"/>
          </a:p>
        </p:txBody>
      </p:sp>
      <p:sp>
        <p:nvSpPr>
          <p:cNvPr id="5122" name="Rectangle 2"/>
          <p:cNvSpPr>
            <a:spLocks noChangeArrowheads="1"/>
          </p:cNvSpPr>
          <p:nvPr/>
        </p:nvSpPr>
        <p:spPr bwMode="auto">
          <a:xfrm>
            <a:off x="3927776" y="0"/>
            <a:ext cx="3006424"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3" name="Rectangle 3"/>
          <p:cNvSpPr>
            <a:spLocks noChangeArrowheads="1"/>
          </p:cNvSpPr>
          <p:nvPr/>
        </p:nvSpPr>
        <p:spPr bwMode="auto">
          <a:xfrm>
            <a:off x="3927776" y="8771255"/>
            <a:ext cx="3006424" cy="461645"/>
          </a:xfrm>
          <a:prstGeom prst="rect">
            <a:avLst/>
          </a:prstGeom>
          <a:noFill/>
          <a:ln w="9525">
            <a:noFill/>
            <a:miter lim="800000"/>
            <a:headEnd/>
            <a:tailEnd/>
          </a:ln>
          <a:effectLst/>
        </p:spPr>
        <p:txBody>
          <a:bodyPr lIns="19214" tIns="0" rIns="19214" bIns="0" anchor="b"/>
          <a:lstStyle/>
          <a:p>
            <a:pPr algn="r"/>
            <a:r>
              <a:rPr lang="en-US" sz="1000" i="1" dirty="0">
                <a:latin typeface="Times New Roman" charset="0"/>
              </a:rPr>
              <a:t>1</a:t>
            </a:r>
          </a:p>
        </p:txBody>
      </p:sp>
      <p:sp>
        <p:nvSpPr>
          <p:cNvPr id="5124" name="Rectangle 4"/>
          <p:cNvSpPr>
            <a:spLocks noChangeArrowheads="1"/>
          </p:cNvSpPr>
          <p:nvPr/>
        </p:nvSpPr>
        <p:spPr bwMode="auto">
          <a:xfrm>
            <a:off x="0" y="8771255"/>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5" name="Rectangle 5"/>
          <p:cNvSpPr>
            <a:spLocks noChangeArrowheads="1"/>
          </p:cNvSpPr>
          <p:nvPr/>
        </p:nvSpPr>
        <p:spPr bwMode="auto">
          <a:xfrm>
            <a:off x="0" y="0"/>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6" name="Rectangle 6"/>
          <p:cNvSpPr>
            <a:spLocks noChangeArrowheads="1"/>
          </p:cNvSpPr>
          <p:nvPr/>
        </p:nvSpPr>
        <p:spPr bwMode="auto">
          <a:xfrm>
            <a:off x="3926170" y="0"/>
            <a:ext cx="3008031"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7" name="Rectangle 7"/>
          <p:cNvSpPr>
            <a:spLocks noChangeArrowheads="1"/>
          </p:cNvSpPr>
          <p:nvPr/>
        </p:nvSpPr>
        <p:spPr bwMode="auto">
          <a:xfrm>
            <a:off x="3926170" y="8771255"/>
            <a:ext cx="3008031" cy="461645"/>
          </a:xfrm>
          <a:prstGeom prst="rect">
            <a:avLst/>
          </a:prstGeom>
          <a:noFill/>
          <a:ln w="9525">
            <a:noFill/>
            <a:miter lim="800000"/>
            <a:headEnd/>
            <a:tailEnd/>
          </a:ln>
          <a:effectLst/>
        </p:spPr>
        <p:txBody>
          <a:bodyPr lIns="19214" tIns="0" rIns="19214" bIns="0" anchor="b"/>
          <a:lstStyle/>
          <a:p>
            <a:pPr algn="r"/>
            <a:r>
              <a:rPr lang="en-US" sz="1000" i="1" dirty="0">
                <a:latin typeface="Times New Roman" charset="0"/>
              </a:rPr>
              <a:t>1</a:t>
            </a:r>
          </a:p>
        </p:txBody>
      </p:sp>
      <p:sp>
        <p:nvSpPr>
          <p:cNvPr id="5128" name="Rectangle 8"/>
          <p:cNvSpPr>
            <a:spLocks noChangeArrowheads="1"/>
          </p:cNvSpPr>
          <p:nvPr/>
        </p:nvSpPr>
        <p:spPr bwMode="auto">
          <a:xfrm>
            <a:off x="0" y="8771255"/>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9" name="Rectangle 9"/>
          <p:cNvSpPr>
            <a:spLocks noChangeArrowheads="1"/>
          </p:cNvSpPr>
          <p:nvPr/>
        </p:nvSpPr>
        <p:spPr bwMode="auto">
          <a:xfrm>
            <a:off x="0" y="0"/>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30" name="Rectangle 10"/>
          <p:cNvSpPr>
            <a:spLocks noGrp="1" noRot="1" noChangeAspect="1" noChangeArrowheads="1" noTextEdit="1"/>
          </p:cNvSpPr>
          <p:nvPr>
            <p:ph type="sldImg"/>
          </p:nvPr>
        </p:nvSpPr>
        <p:spPr>
          <a:xfrm>
            <a:off x="390525" y="693738"/>
            <a:ext cx="6153150" cy="3462337"/>
          </a:xfrm>
          <a:ln cap="flat"/>
        </p:spPr>
      </p:sp>
      <p:sp>
        <p:nvSpPr>
          <p:cNvPr id="5131" name="Rectangle 11"/>
          <p:cNvSpPr>
            <a:spLocks noGrp="1" noChangeArrowheads="1"/>
          </p:cNvSpPr>
          <p:nvPr>
            <p:ph type="body" idx="1"/>
          </p:nvPr>
        </p:nvSpPr>
        <p:spPr>
          <a:ln/>
        </p:spPr>
        <p:txBody>
          <a:bodyPr/>
          <a:lstStyle/>
          <a:p>
            <a:r>
              <a:rPr lang="en-US" sz="800" dirty="0"/>
              <a:t>Check distro statement before using:</a:t>
            </a:r>
          </a:p>
          <a:p>
            <a:r>
              <a:rPr lang="en-US" sz="800" dirty="0"/>
              <a:t>DISTRIBUTION STATEMENT A. Approved for pubic release: distribution is unlimited.</a:t>
            </a:r>
          </a:p>
          <a:p>
            <a:r>
              <a:rPr lang="en-US" sz="800" dirty="0"/>
              <a:t>This material is based upon work supported under Air Force Contract No. FA8721-05-C-0002 and/or FA8702-15-D-0001. Any opinions, findings, conclusions or recommendations expressed in this material are those of the author(s) and do not necessarily reflect the views of the U.S. Air Force.</a:t>
            </a:r>
          </a:p>
          <a:p>
            <a:pPr>
              <a:spcBef>
                <a:spcPts val="300"/>
              </a:spcBef>
            </a:pPr>
            <a:r>
              <a:rPr lang="en-US" sz="800" dirty="0"/>
              <a:t>© 2020 Massachusetts Institute of Technology.</a:t>
            </a:r>
          </a:p>
          <a:p>
            <a:pPr>
              <a:spcBef>
                <a:spcPts val="300"/>
              </a:spcBef>
            </a:pPr>
            <a:r>
              <a:rPr lang="en-US" sz="800" dirty="0"/>
              <a:t>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Government may violate any copyrights that exist in this work.</a:t>
            </a:r>
          </a:p>
          <a:p>
            <a:endParaRPr lang="en-US" dirty="0"/>
          </a:p>
        </p:txBody>
      </p:sp>
    </p:spTree>
    <p:extLst>
      <p:ext uri="{BB962C8B-B14F-4D97-AF65-F5344CB8AC3E}">
        <p14:creationId xmlns:p14="http://schemas.microsoft.com/office/powerpoint/2010/main" val="163049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32</a:t>
            </a:fld>
            <a:endParaRPr lang="en-US" altLang="en-US"/>
          </a:p>
        </p:txBody>
      </p:sp>
    </p:spTree>
    <p:extLst>
      <p:ext uri="{BB962C8B-B14F-4D97-AF65-F5344CB8AC3E}">
        <p14:creationId xmlns:p14="http://schemas.microsoft.com/office/powerpoint/2010/main" val="49467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 y="693738"/>
            <a:ext cx="6153150" cy="34623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0BE28CF-9C7C-4B04-ABED-53683CB7B66B}" type="slidenum">
              <a:rPr lang="en-US" smtClean="0"/>
              <a:pPr>
                <a:defRPr/>
              </a:pPr>
              <a:t>34</a:t>
            </a:fld>
            <a:endParaRPr lang="en-US"/>
          </a:p>
        </p:txBody>
      </p:sp>
    </p:spTree>
    <p:extLst>
      <p:ext uri="{BB962C8B-B14F-4D97-AF65-F5344CB8AC3E}">
        <p14:creationId xmlns:p14="http://schemas.microsoft.com/office/powerpoint/2010/main" val="1770707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a:t>
            </a:fld>
            <a:endParaRPr lang="en-US" altLang="en-US"/>
          </a:p>
        </p:txBody>
      </p:sp>
    </p:spTree>
    <p:extLst>
      <p:ext uri="{BB962C8B-B14F-4D97-AF65-F5344CB8AC3E}">
        <p14:creationId xmlns:p14="http://schemas.microsoft.com/office/powerpoint/2010/main" val="72524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7</a:t>
            </a:fld>
            <a:endParaRPr lang="en-US" altLang="en-US"/>
          </a:p>
        </p:txBody>
      </p:sp>
    </p:spTree>
    <p:extLst>
      <p:ext uri="{BB962C8B-B14F-4D97-AF65-F5344CB8AC3E}">
        <p14:creationId xmlns:p14="http://schemas.microsoft.com/office/powerpoint/2010/main" val="337704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8</a:t>
            </a:fld>
            <a:endParaRPr lang="en-US" altLang="en-US"/>
          </a:p>
        </p:txBody>
      </p:sp>
    </p:spTree>
    <p:extLst>
      <p:ext uri="{BB962C8B-B14F-4D97-AF65-F5344CB8AC3E}">
        <p14:creationId xmlns:p14="http://schemas.microsoft.com/office/powerpoint/2010/main" val="154053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745689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10</a:t>
            </a:fld>
            <a:endParaRPr lang="en-US" altLang="en-US"/>
          </a:p>
        </p:txBody>
      </p:sp>
    </p:spTree>
    <p:extLst>
      <p:ext uri="{BB962C8B-B14F-4D97-AF65-F5344CB8AC3E}">
        <p14:creationId xmlns:p14="http://schemas.microsoft.com/office/powerpoint/2010/main" val="284433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17</a:t>
            </a:fld>
            <a:endParaRPr lang="en-US" altLang="en-US"/>
          </a:p>
        </p:txBody>
      </p:sp>
    </p:spTree>
    <p:extLst>
      <p:ext uri="{BB962C8B-B14F-4D97-AF65-F5344CB8AC3E}">
        <p14:creationId xmlns:p14="http://schemas.microsoft.com/office/powerpoint/2010/main" val="9527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extLst>
      <p:ext uri="{BB962C8B-B14F-4D97-AF65-F5344CB8AC3E}">
        <p14:creationId xmlns:p14="http://schemas.microsoft.com/office/powerpoint/2010/main" val="141902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a:p>
        </p:txBody>
      </p:sp>
    </p:spTree>
    <p:extLst>
      <p:ext uri="{BB962C8B-B14F-4D97-AF65-F5344CB8AC3E}">
        <p14:creationId xmlns:p14="http://schemas.microsoft.com/office/powerpoint/2010/main" val="2212875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1109183" y="1389888"/>
            <a:ext cx="9970459" cy="1298448"/>
          </a:xfrm>
        </p:spPr>
        <p:txBody>
          <a:bodyPr anchor="b" anchorCtr="0"/>
          <a:lstStyle>
            <a:lvl1pPr>
              <a:lnSpc>
                <a:spcPct val="100000"/>
              </a:lnSpc>
              <a:spcAft>
                <a:spcPts val="600"/>
              </a:spcAft>
              <a:defRPr sz="3600"/>
            </a:lvl1pPr>
          </a:lstStyle>
          <a:p>
            <a:r>
              <a:rPr lang="en-US" altLang="en-US"/>
              <a:t>Click to edit Master title style</a:t>
            </a:r>
            <a:endParaRPr lang="en-US" altLang="en-US" dirty="0"/>
          </a:p>
        </p:txBody>
      </p:sp>
      <p:sp>
        <p:nvSpPr>
          <p:cNvPr id="6202" name="Rectangle 1082"/>
          <p:cNvSpPr>
            <a:spLocks noGrp="1" noChangeArrowheads="1"/>
          </p:cNvSpPr>
          <p:nvPr>
            <p:ph type="subTitle" sz="quarter" idx="1"/>
          </p:nvPr>
        </p:nvSpPr>
        <p:spPr>
          <a:xfrm>
            <a:off x="1109183" y="3008376"/>
            <a:ext cx="9970459"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a:t>Click to edit Master subtitle style</a:t>
            </a:r>
            <a:endParaRPr lang="en-US" altLang="en-US" dirty="0"/>
          </a:p>
        </p:txBody>
      </p:sp>
      <p:sp>
        <p:nvSpPr>
          <p:cNvPr id="9" name="Freeform 8"/>
          <p:cNvSpPr>
            <a:spLocks/>
          </p:cNvSpPr>
          <p:nvPr userDrawn="1"/>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7" name="Picture 6"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9976" y="5111496"/>
            <a:ext cx="3429000" cy="345440"/>
          </a:xfrm>
          <a:prstGeom prst="rect">
            <a:avLst/>
          </a:prstGeom>
        </p:spPr>
      </p:pic>
      <p:pic>
        <p:nvPicPr>
          <p:cNvPr id="11" name="Picture 2">
            <a:extLst>
              <a:ext uri="{FF2B5EF4-FFF2-40B4-BE49-F238E27FC236}">
                <a16:creationId xmlns="" xmlns:a16="http://schemas.microsoft.com/office/drawing/2014/main" id="{C3A108B2-08C9-D34B-96A6-22B3AB8E7528}"/>
              </a:ext>
            </a:extLst>
          </p:cNvPr>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10915522"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9877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25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Arial"/>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33819" y="1682496"/>
            <a:ext cx="10921187" cy="4443984"/>
          </a:xfrm>
          <a:prstGeom prst="rect">
            <a:avLst/>
          </a:prstGeom>
        </p:spPr>
        <p:txBody>
          <a:bodyPr anchor="t" anchorCtr="1"/>
          <a:lstStyle>
            <a:lvl1pPr marL="237744" indent="-237744">
              <a:lnSpc>
                <a:spcPct val="90000"/>
              </a:lnSpc>
              <a:spcBef>
                <a:spcPts val="1500"/>
              </a:spcBef>
              <a:buSzPct val="100000"/>
              <a:buFont typeface="Arial"/>
              <a:buChar char="•"/>
              <a:defRPr/>
            </a:lvl1pPr>
            <a:lvl2pPr marL="539496" indent="-256032">
              <a:lnSpc>
                <a:spcPct val="90000"/>
              </a:lnSpc>
              <a:spcBef>
                <a:spcPts val="1500"/>
              </a:spcBef>
              <a:defRPr/>
            </a:lvl2pPr>
            <a:lvl3pPr marL="758952" indent="-182880">
              <a:lnSpc>
                <a:spcPct val="90000"/>
              </a:lnSpc>
              <a:spcBef>
                <a:spcPts val="1500"/>
              </a:spcBef>
              <a:buSzPct val="90000"/>
              <a:buFont typeface="Wingdings" charset="2"/>
              <a:buChar char="§"/>
              <a:defRPr/>
            </a:lvl3pPr>
            <a:lvl4pPr marL="1033272" indent="0">
              <a:lnSpc>
                <a:spcPct val="90000"/>
              </a:lnSpc>
              <a:spcBef>
                <a:spcPts val="1500"/>
              </a:spcBef>
              <a:buFontTx/>
              <a:buNone/>
              <a:defRPr/>
            </a:lvl4pPr>
            <a:lvl5pPr marL="1261872" indent="0">
              <a:lnSpc>
                <a:spcPct val="90000"/>
              </a:lnSpc>
              <a:spcBef>
                <a:spcPts val="15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1255449" y="100584"/>
            <a:ext cx="9677927"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a:t>Click to edit Master title style</a:t>
            </a:r>
            <a:endParaRPr lang="en-US" altLang="en-US" dirty="0"/>
          </a:p>
        </p:txBody>
      </p:sp>
      <p:sp>
        <p:nvSpPr>
          <p:cNvPr id="1032" name="Freeform 8"/>
          <p:cNvSpPr>
            <a:spLocks/>
          </p:cNvSpPr>
          <p:nvPr/>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426609" y="6455664"/>
            <a:ext cx="1450470"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1" i="0" dirty="0"/>
              <a:t>BWSI OV, </a:t>
            </a:r>
            <a:r>
              <a:rPr lang="en-US" altLang="en-US" sz="700" b="1" i="0" dirty="0" err="1"/>
              <a:t>pg</a:t>
            </a:r>
            <a:r>
              <a:rPr lang="en-US" altLang="en-US" sz="700" b="1" i="0" baseline="0" dirty="0"/>
              <a:t> </a:t>
            </a:r>
            <a:fld id="{321F32AB-3DDB-C54A-A434-42EC1FB733CD}" type="slidenum">
              <a:rPr lang="en-US" altLang="en-US" sz="700" b="1"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1" i="0" baseline="0" dirty="0"/>
          </a:p>
          <a:p>
            <a:pPr algn="l">
              <a:lnSpc>
                <a:spcPct val="100000"/>
              </a:lnSpc>
            </a:pPr>
            <a:r>
              <a:rPr lang="en-US" altLang="en-US" sz="700" b="1" i="0" baseline="0"/>
              <a:t>JGG 04/28/2020</a:t>
            </a:r>
            <a:endParaRPr lang="en-US" altLang="en-US" sz="700" b="1" i="0" baseline="0" dirty="0"/>
          </a:p>
        </p:txBody>
      </p:sp>
      <p:sp>
        <p:nvSpPr>
          <p:cNvPr id="11" name="Freeform 8"/>
          <p:cNvSpPr>
            <a:spLocks/>
          </p:cNvSpPr>
          <p:nvPr/>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8" name="Picture 7" descr="LL_Logo_alone_blue.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84632" y="246888"/>
            <a:ext cx="548658" cy="531101"/>
          </a:xfrm>
          <a:prstGeom prst="rect">
            <a:avLst/>
          </a:prstGeom>
        </p:spPr>
      </p:pic>
      <p:pic>
        <p:nvPicPr>
          <p:cNvPr id="9" name="Picture 8" descr="LL_Logo_blue_nomark.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83496" y="6473952"/>
            <a:ext cx="2023269" cy="230071"/>
          </a:xfrm>
          <a:prstGeom prst="rect">
            <a:avLst/>
          </a:prstGeom>
        </p:spPr>
      </p:pic>
      <p:pic>
        <p:nvPicPr>
          <p:cNvPr id="10" name="Picture 2">
            <a:extLst>
              <a:ext uri="{FF2B5EF4-FFF2-40B4-BE49-F238E27FC236}">
                <a16:creationId xmlns="" xmlns:a16="http://schemas.microsoft.com/office/drawing/2014/main" id="{DD982337-22DF-B540-9C7F-56E1DBE6351D}"/>
              </a:ext>
            </a:extLst>
          </p:cNvPr>
          <p:cNvPicPr>
            <a:picLocks noChangeAspect="1" noChangeArrowheads="1"/>
          </p:cNvPicPr>
          <p:nvPr userDrawn="1"/>
        </p:nvPicPr>
        <p:blipFill>
          <a:blip r:embed="rId16"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 id="2147483693" r:id="rId11"/>
    <p:sldLayoutId id="2147483706" r:id="rId12"/>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Image Classification</a:t>
            </a:r>
            <a:endParaRPr lang="en-US" dirty="0"/>
          </a:p>
        </p:txBody>
      </p:sp>
      <p:sp>
        <p:nvSpPr>
          <p:cNvPr id="5" name="Text Box 14"/>
          <p:cNvSpPr txBox="1">
            <a:spLocks noGrp="1" noChangeArrowheads="1"/>
          </p:cNvSpPr>
          <p:nvPr>
            <p:ph type="subTitle" sz="quarter" idx="1"/>
          </p:nvPr>
        </p:nvSpPr>
        <p:spPr>
          <a:noFill/>
          <a:ln/>
        </p:spPr>
        <p:txBody>
          <a:bodyPr/>
          <a:lstStyle/>
          <a:p>
            <a:pPr>
              <a:spcAft>
                <a:spcPts val="1000"/>
              </a:spcAft>
            </a:pPr>
            <a:r>
              <a:rPr lang="en-US" sz="2400" dirty="0" smtClean="0"/>
              <a:t>Jordan Montgomery</a:t>
            </a:r>
            <a:endParaRPr lang="en-US" sz="2400" dirty="0"/>
          </a:p>
          <a:p>
            <a:pPr>
              <a:spcAft>
                <a:spcPts val="1000"/>
              </a:spcAft>
            </a:pPr>
            <a:r>
              <a:rPr lang="en-US" sz="2400" dirty="0"/>
              <a:t>July </a:t>
            </a:r>
            <a:r>
              <a:rPr lang="en-US" sz="2400" dirty="0" smtClean="0"/>
              <a:t>20, 2020</a:t>
            </a:r>
            <a:endParaRPr lang="en-US" sz="2400" dirty="0"/>
          </a:p>
        </p:txBody>
      </p:sp>
    </p:spTree>
    <p:extLst>
      <p:ext uri="{BB962C8B-B14F-4D97-AF65-F5344CB8AC3E}">
        <p14:creationId xmlns:p14="http://schemas.microsoft.com/office/powerpoint/2010/main" val="307606538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Greyscale</a:t>
            </a:r>
            <a:endParaRPr lang="en-US" dirty="0"/>
          </a:p>
        </p:txBody>
      </p:sp>
      <p:pic>
        <p:nvPicPr>
          <p:cNvPr id="9" name="Picture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36612" y="1486543"/>
            <a:ext cx="4609457" cy="4609457"/>
          </a:xfrm>
          <a:prstGeom prst="rect">
            <a:avLst/>
          </a:prstGeom>
        </p:spPr>
      </p:pic>
      <p:sp>
        <p:nvSpPr>
          <p:cNvPr id="10" name="TextBox 9"/>
          <p:cNvSpPr txBox="1"/>
          <p:nvPr/>
        </p:nvSpPr>
        <p:spPr>
          <a:xfrm>
            <a:off x="5789612" y="2719182"/>
            <a:ext cx="6172200" cy="2144177"/>
          </a:xfrm>
          <a:prstGeom prst="rect">
            <a:avLst/>
          </a:prstGeom>
          <a:noFill/>
        </p:spPr>
        <p:txBody>
          <a:bodyPr wrap="square" rtlCol="0">
            <a:spAutoFit/>
          </a:bodyPr>
          <a:lstStyle/>
          <a:p>
            <a:pPr marL="285750" indent="-285750">
              <a:spcAft>
                <a:spcPts val="2000"/>
              </a:spcAft>
              <a:buFont typeface="Arial" panose="020B0604020202020204" pitchFamily="34" charset="0"/>
              <a:buChar char="•"/>
            </a:pPr>
            <a:r>
              <a:rPr lang="en-US" sz="2000" b="1" dirty="0" smtClean="0"/>
              <a:t>Each pixel has only one color specified</a:t>
            </a:r>
          </a:p>
          <a:p>
            <a:pPr marL="285750" indent="-285750">
              <a:spcAft>
                <a:spcPts val="2000"/>
              </a:spcAft>
              <a:buFont typeface="Arial" panose="020B0604020202020204" pitchFamily="34" charset="0"/>
              <a:buChar char="•"/>
            </a:pPr>
            <a:r>
              <a:rPr lang="en-US" sz="2000" b="1" dirty="0" smtClean="0"/>
              <a:t>Typically represents an attempted average brightness across the visible range of light</a:t>
            </a:r>
          </a:p>
          <a:p>
            <a:pPr marL="800100" lvl="1" indent="-342900">
              <a:spcAft>
                <a:spcPts val="2000"/>
              </a:spcAft>
              <a:buFont typeface="Arial" panose="020B0604020202020204" pitchFamily="34" charset="0"/>
              <a:buChar char="‒"/>
            </a:pPr>
            <a:r>
              <a:rPr lang="en-US" sz="2000" b="1" dirty="0" smtClean="0"/>
              <a:t>May also simply be </a:t>
            </a:r>
            <a:r>
              <a:rPr lang="en-US" sz="2000" b="1" i="1" dirty="0" smtClean="0"/>
              <a:t>one</a:t>
            </a:r>
            <a:r>
              <a:rPr lang="en-US" sz="2000" b="1" dirty="0" smtClean="0"/>
              <a:t> specific color (e.g., just the red light)</a:t>
            </a:r>
          </a:p>
        </p:txBody>
      </p:sp>
    </p:spTree>
    <p:extLst>
      <p:ext uri="{BB962C8B-B14F-4D97-AF65-F5344CB8AC3E}">
        <p14:creationId xmlns:p14="http://schemas.microsoft.com/office/powerpoint/2010/main" val="1174746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Red-Green-Blue (</a:t>
            </a:r>
            <a:r>
              <a:rPr lang="en-US" dirty="0" err="1" smtClean="0"/>
              <a:t>sRGB</a:t>
            </a:r>
            <a:r>
              <a:rPr lang="en-US"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1488831"/>
            <a:ext cx="4609457" cy="4609457"/>
          </a:xfrm>
          <a:prstGeom prst="rect">
            <a:avLst/>
          </a:prstGeom>
        </p:spPr>
      </p:pic>
      <p:sp>
        <p:nvSpPr>
          <p:cNvPr id="3" name="TextBox 2"/>
          <p:cNvSpPr txBox="1"/>
          <p:nvPr/>
        </p:nvSpPr>
        <p:spPr>
          <a:xfrm>
            <a:off x="5789612" y="2028973"/>
            <a:ext cx="6172200" cy="3529171"/>
          </a:xfrm>
          <a:prstGeom prst="rect">
            <a:avLst/>
          </a:prstGeom>
          <a:noFill/>
        </p:spPr>
        <p:txBody>
          <a:bodyPr wrap="square" rtlCol="0">
            <a:spAutoFit/>
          </a:bodyPr>
          <a:lstStyle/>
          <a:p>
            <a:pPr marL="285750" indent="-285750">
              <a:spcAft>
                <a:spcPts val="2000"/>
              </a:spcAft>
              <a:buFont typeface="Arial" panose="020B0604020202020204" pitchFamily="34" charset="0"/>
              <a:buChar char="•"/>
            </a:pPr>
            <a:r>
              <a:rPr lang="en-US" sz="2000" b="1" dirty="0" smtClean="0"/>
              <a:t>Each pixel has three colors specified</a:t>
            </a:r>
          </a:p>
          <a:p>
            <a:pPr marL="285750" indent="-285750">
              <a:spcAft>
                <a:spcPts val="2000"/>
              </a:spcAft>
              <a:buFont typeface="Arial" panose="020B0604020202020204" pitchFamily="34" charset="0"/>
              <a:buChar char="•"/>
            </a:pPr>
            <a:r>
              <a:rPr lang="en-US" sz="2000" b="1" dirty="0" smtClean="0"/>
              <a:t>Each color is stored as an 8-bit number</a:t>
            </a:r>
          </a:p>
          <a:p>
            <a:pPr marL="800100" lvl="1" indent="-342900">
              <a:spcAft>
                <a:spcPts val="2000"/>
              </a:spcAft>
              <a:buFont typeface="Arial" panose="020B0604020202020204" pitchFamily="34" charset="0"/>
              <a:buChar char="‒"/>
            </a:pPr>
            <a:r>
              <a:rPr lang="en-US" sz="2000" b="1" dirty="0" smtClean="0"/>
              <a:t>Total of 24-bits per pixel</a:t>
            </a:r>
          </a:p>
          <a:p>
            <a:pPr marL="800100" lvl="1" indent="-342900">
              <a:spcAft>
                <a:spcPts val="2000"/>
              </a:spcAft>
              <a:buFont typeface="Arial" panose="020B0604020202020204" pitchFamily="34" charset="0"/>
              <a:buChar char="‒"/>
            </a:pPr>
            <a:r>
              <a:rPr lang="en-US" sz="2000" b="1" dirty="0" smtClean="0"/>
              <a:t>Total of 16,581,375 colors can be represented</a:t>
            </a:r>
          </a:p>
          <a:p>
            <a:pPr marL="285750" indent="-285750">
              <a:spcAft>
                <a:spcPts val="2000"/>
              </a:spcAft>
              <a:buFont typeface="Arial" panose="020B0604020202020204" pitchFamily="34" charset="0"/>
              <a:buChar char="•"/>
            </a:pPr>
            <a:r>
              <a:rPr lang="en-US" sz="2000" b="1" dirty="0" smtClean="0"/>
              <a:t>Almost exclusively used by computer monitors</a:t>
            </a:r>
          </a:p>
          <a:p>
            <a:pPr marL="285750" indent="-285750">
              <a:spcAft>
                <a:spcPts val="2000"/>
              </a:spcAft>
              <a:buFont typeface="Arial" panose="020B0604020202020204" pitchFamily="34" charset="0"/>
              <a:buChar char="•"/>
            </a:pPr>
            <a:r>
              <a:rPr lang="en-US" sz="2000" b="1" dirty="0" smtClean="0"/>
              <a:t>Some colors are outside of the </a:t>
            </a:r>
            <a:r>
              <a:rPr lang="en-US" sz="2000" b="1" dirty="0" err="1" smtClean="0"/>
              <a:t>sRGB</a:t>
            </a:r>
            <a:r>
              <a:rPr lang="en-US" sz="2000" b="1" dirty="0" smtClean="0"/>
              <a:t> gamut</a:t>
            </a:r>
          </a:p>
        </p:txBody>
      </p:sp>
    </p:spTree>
    <p:extLst>
      <p:ext uri="{BB962C8B-B14F-4D97-AF65-F5344CB8AC3E}">
        <p14:creationId xmlns:p14="http://schemas.microsoft.com/office/powerpoint/2010/main" val="3448935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Hue-Saturation-Value/Lightness (HSV and HSL)</a:t>
            </a:r>
            <a:endParaRPr lang="en-US" dirty="0"/>
          </a:p>
        </p:txBody>
      </p:sp>
      <p:sp>
        <p:nvSpPr>
          <p:cNvPr id="12" name="Content Placeholder 5"/>
          <p:cNvSpPr txBox="1">
            <a:spLocks/>
          </p:cNvSpPr>
          <p:nvPr/>
        </p:nvSpPr>
        <p:spPr>
          <a:xfrm>
            <a:off x="455612" y="1097280"/>
            <a:ext cx="5852160" cy="731520"/>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spcBef>
                <a:spcPts val="0"/>
              </a:spcBef>
              <a:spcAft>
                <a:spcPts val="0"/>
              </a:spcAft>
            </a:pPr>
            <a:r>
              <a:rPr lang="en-US" kern="0" dirty="0" smtClean="0">
                <a:solidFill>
                  <a:sysClr val="windowText" lastClr="000000"/>
                </a:solidFill>
              </a:rPr>
              <a:t>Hue: pure color value</a:t>
            </a:r>
          </a:p>
          <a:p>
            <a:pPr lvl="1">
              <a:lnSpc>
                <a:spcPct val="100000"/>
              </a:lnSpc>
              <a:spcBef>
                <a:spcPts val="0"/>
              </a:spcBef>
              <a:spcAft>
                <a:spcPts val="0"/>
              </a:spcAft>
            </a:pPr>
            <a:r>
              <a:rPr lang="en-US" kern="0" dirty="0" smtClean="0">
                <a:solidFill>
                  <a:sysClr val="windowText" lastClr="000000"/>
                </a:solidFill>
              </a:rPr>
              <a:t>0° red, 120° is green</a:t>
            </a:r>
            <a:r>
              <a:rPr lang="en-US" kern="0" dirty="0">
                <a:solidFill>
                  <a:sysClr val="windowText" lastClr="000000"/>
                </a:solidFill>
              </a:rPr>
              <a:t>, </a:t>
            </a:r>
            <a:r>
              <a:rPr lang="en-US" kern="0" dirty="0" smtClean="0">
                <a:solidFill>
                  <a:sysClr val="windowText" lastClr="000000"/>
                </a:solidFill>
              </a:rPr>
              <a:t>240° </a:t>
            </a:r>
            <a:r>
              <a:rPr lang="en-US" kern="0" dirty="0">
                <a:solidFill>
                  <a:sysClr val="windowText" lastClr="000000"/>
                </a:solidFill>
              </a:rPr>
              <a:t>is </a:t>
            </a:r>
            <a:r>
              <a:rPr lang="en-US" kern="0" dirty="0" smtClean="0">
                <a:solidFill>
                  <a:sysClr val="windowText" lastClr="000000"/>
                </a:solidFill>
              </a:rPr>
              <a:t>blue, 360° red</a:t>
            </a:r>
          </a:p>
        </p:txBody>
      </p:sp>
      <p:sp>
        <p:nvSpPr>
          <p:cNvPr id="14" name="Content Placeholder 5"/>
          <p:cNvSpPr txBox="1">
            <a:spLocks/>
          </p:cNvSpPr>
          <p:nvPr/>
        </p:nvSpPr>
        <p:spPr>
          <a:xfrm>
            <a:off x="6688772" y="1097280"/>
            <a:ext cx="5029200" cy="731520"/>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spcBef>
                <a:spcPts val="0"/>
              </a:spcBef>
              <a:spcAft>
                <a:spcPts val="0"/>
              </a:spcAft>
            </a:pPr>
            <a:r>
              <a:rPr lang="en-US" kern="0" dirty="0" smtClean="0">
                <a:solidFill>
                  <a:sysClr val="windowText" lastClr="000000"/>
                </a:solidFill>
              </a:rPr>
              <a:t>Saturation: degree of colorfulness</a:t>
            </a:r>
          </a:p>
          <a:p>
            <a:pPr lvl="1">
              <a:lnSpc>
                <a:spcPct val="100000"/>
              </a:lnSpc>
              <a:spcBef>
                <a:spcPts val="0"/>
              </a:spcBef>
              <a:spcAft>
                <a:spcPts val="0"/>
              </a:spcAft>
            </a:pPr>
            <a:r>
              <a:rPr lang="en-US" kern="0" dirty="0" smtClean="0">
                <a:solidFill>
                  <a:sysClr val="windowText" lastClr="000000"/>
                </a:solidFill>
              </a:rPr>
              <a:t>0 is grayscale, 100 is the pure color</a:t>
            </a:r>
          </a:p>
        </p:txBody>
      </p:sp>
      <p:grpSp>
        <p:nvGrpSpPr>
          <p:cNvPr id="17" name="Group 16"/>
          <p:cNvGrpSpPr/>
          <p:nvPr/>
        </p:nvGrpSpPr>
        <p:grpSpPr>
          <a:xfrm>
            <a:off x="459886" y="1905000"/>
            <a:ext cx="4948726" cy="4191000"/>
            <a:chOff x="459886" y="1905000"/>
            <a:chExt cx="4948726" cy="419100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849" y="2377440"/>
              <a:ext cx="3860800" cy="2895600"/>
            </a:xfrm>
            <a:prstGeom prst="rect">
              <a:avLst/>
            </a:prstGeom>
          </p:spPr>
        </p:pic>
        <p:sp>
          <p:nvSpPr>
            <p:cNvPr id="10" name="TextBox 9"/>
            <p:cNvSpPr txBox="1"/>
            <p:nvPr/>
          </p:nvSpPr>
          <p:spPr>
            <a:xfrm>
              <a:off x="2525323" y="1905000"/>
              <a:ext cx="817853" cy="461665"/>
            </a:xfrm>
            <a:prstGeom prst="rect">
              <a:avLst/>
            </a:prstGeom>
            <a:noFill/>
          </p:spPr>
          <p:txBody>
            <a:bodyPr wrap="none" rtlCol="0">
              <a:spAutoFit/>
            </a:bodyPr>
            <a:lstStyle/>
            <a:p>
              <a:pPr algn="ctr"/>
              <a:r>
                <a:rPr lang="en-US" b="1" dirty="0" smtClean="0"/>
                <a:t>HSV</a:t>
              </a:r>
              <a:endParaRPr lang="en-US" b="1" dirty="0"/>
            </a:p>
          </p:txBody>
        </p:sp>
        <p:sp>
          <p:nvSpPr>
            <p:cNvPr id="15" name="Content Placeholder 5"/>
            <p:cNvSpPr txBox="1">
              <a:spLocks/>
            </p:cNvSpPr>
            <p:nvPr/>
          </p:nvSpPr>
          <p:spPr>
            <a:xfrm>
              <a:off x="459886" y="5364480"/>
              <a:ext cx="4948726" cy="731520"/>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spcBef>
                  <a:spcPts val="0"/>
                </a:spcBef>
                <a:spcAft>
                  <a:spcPts val="0"/>
                </a:spcAft>
              </a:pPr>
              <a:r>
                <a:rPr lang="en-US" kern="0" dirty="0" smtClean="0">
                  <a:solidFill>
                    <a:sysClr val="windowText" lastClr="000000"/>
                  </a:solidFill>
                </a:rPr>
                <a:t>Value: range from black to pure color</a:t>
              </a:r>
            </a:p>
            <a:p>
              <a:pPr lvl="1">
                <a:lnSpc>
                  <a:spcPct val="100000"/>
                </a:lnSpc>
                <a:spcBef>
                  <a:spcPts val="0"/>
                </a:spcBef>
                <a:spcAft>
                  <a:spcPts val="0"/>
                </a:spcAft>
              </a:pPr>
              <a:r>
                <a:rPr lang="en-US" kern="0" dirty="0" smtClean="0">
                  <a:solidFill>
                    <a:sysClr val="windowText" lastClr="000000"/>
                  </a:solidFill>
                </a:rPr>
                <a:t>0 is black, 1 is pure color</a:t>
              </a:r>
            </a:p>
          </p:txBody>
        </p:sp>
      </p:grpSp>
      <p:grpSp>
        <p:nvGrpSpPr>
          <p:cNvPr id="18" name="Group 17"/>
          <p:cNvGrpSpPr/>
          <p:nvPr/>
        </p:nvGrpSpPr>
        <p:grpSpPr>
          <a:xfrm>
            <a:off x="6587538" y="1905000"/>
            <a:ext cx="4917074" cy="4191000"/>
            <a:chOff x="6358938" y="1905000"/>
            <a:chExt cx="4917074" cy="4191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075" y="2377440"/>
              <a:ext cx="3860800" cy="2895600"/>
            </a:xfrm>
            <a:prstGeom prst="rect">
              <a:avLst/>
            </a:prstGeom>
          </p:spPr>
        </p:pic>
        <p:sp>
          <p:nvSpPr>
            <p:cNvPr id="11" name="TextBox 10"/>
            <p:cNvSpPr txBox="1"/>
            <p:nvPr/>
          </p:nvSpPr>
          <p:spPr>
            <a:xfrm>
              <a:off x="8417365" y="1905000"/>
              <a:ext cx="800220" cy="461665"/>
            </a:xfrm>
            <a:prstGeom prst="rect">
              <a:avLst/>
            </a:prstGeom>
            <a:noFill/>
          </p:spPr>
          <p:txBody>
            <a:bodyPr wrap="none" rtlCol="0">
              <a:spAutoFit/>
            </a:bodyPr>
            <a:lstStyle/>
            <a:p>
              <a:pPr algn="ctr"/>
              <a:r>
                <a:rPr lang="en-US" b="1" dirty="0" smtClean="0"/>
                <a:t>HSL</a:t>
              </a:r>
              <a:endParaRPr lang="en-US" b="1" dirty="0"/>
            </a:p>
          </p:txBody>
        </p:sp>
        <p:sp>
          <p:nvSpPr>
            <p:cNvPr id="16" name="Content Placeholder 5"/>
            <p:cNvSpPr txBox="1">
              <a:spLocks/>
            </p:cNvSpPr>
            <p:nvPr/>
          </p:nvSpPr>
          <p:spPr>
            <a:xfrm>
              <a:off x="6358938" y="5364480"/>
              <a:ext cx="4917074" cy="731520"/>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spcBef>
                  <a:spcPts val="0"/>
                </a:spcBef>
                <a:spcAft>
                  <a:spcPts val="0"/>
                </a:spcAft>
              </a:pPr>
              <a:r>
                <a:rPr lang="en-US" kern="0" dirty="0" smtClean="0">
                  <a:solidFill>
                    <a:sysClr val="windowText" lastClr="000000"/>
                  </a:solidFill>
                </a:rPr>
                <a:t>Lightness: range from black to white</a:t>
              </a:r>
            </a:p>
            <a:p>
              <a:pPr lvl="1">
                <a:lnSpc>
                  <a:spcPct val="100000"/>
                </a:lnSpc>
                <a:spcBef>
                  <a:spcPts val="0"/>
                </a:spcBef>
                <a:spcAft>
                  <a:spcPts val="0"/>
                </a:spcAft>
              </a:pPr>
              <a:r>
                <a:rPr lang="en-US" kern="0" dirty="0" smtClean="0">
                  <a:solidFill>
                    <a:sysClr val="windowText" lastClr="000000"/>
                  </a:solidFill>
                </a:rPr>
                <a:t>0 is black, 1 is white</a:t>
              </a:r>
            </a:p>
          </p:txBody>
        </p:sp>
      </p:grpSp>
    </p:spTree>
    <p:extLst>
      <p:ext uri="{BB962C8B-B14F-4D97-AF65-F5344CB8AC3E}">
        <p14:creationId xmlns:p14="http://schemas.microsoft.com/office/powerpoint/2010/main" val="609349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CIE L*a*b*</a:t>
            </a:r>
            <a:endParaRPr lang="en-US" dirty="0"/>
          </a:p>
        </p:txBody>
      </p:sp>
      <p:sp>
        <p:nvSpPr>
          <p:cNvPr id="8" name="Content Placeholder 5"/>
          <p:cNvSpPr txBox="1">
            <a:spLocks/>
          </p:cNvSpPr>
          <p:nvPr/>
        </p:nvSpPr>
        <p:spPr>
          <a:xfrm>
            <a:off x="5713412" y="1524000"/>
            <a:ext cx="6019800" cy="4114800"/>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spcBef>
                <a:spcPts val="0"/>
              </a:spcBef>
              <a:spcAft>
                <a:spcPts val="2000"/>
              </a:spcAft>
            </a:pPr>
            <a:r>
              <a:rPr lang="en-US" kern="0" dirty="0" smtClean="0">
                <a:solidFill>
                  <a:sysClr val="windowText" lastClr="000000"/>
                </a:solidFill>
              </a:rPr>
              <a:t>Intended to mimic sensitivity of human eye</a:t>
            </a:r>
          </a:p>
          <a:p>
            <a:pPr>
              <a:lnSpc>
                <a:spcPct val="100000"/>
              </a:lnSpc>
              <a:spcBef>
                <a:spcPts val="0"/>
              </a:spcBef>
              <a:spcAft>
                <a:spcPts val="2000"/>
              </a:spcAft>
            </a:pPr>
            <a:r>
              <a:rPr lang="en-US" kern="0" dirty="0" smtClean="0">
                <a:solidFill>
                  <a:sysClr val="windowText" lastClr="000000"/>
                </a:solidFill>
              </a:rPr>
              <a:t>L*: “luminance” (like brightness)</a:t>
            </a:r>
          </a:p>
          <a:p>
            <a:pPr>
              <a:lnSpc>
                <a:spcPct val="100000"/>
              </a:lnSpc>
              <a:spcBef>
                <a:spcPts val="0"/>
              </a:spcBef>
              <a:spcAft>
                <a:spcPts val="2000"/>
              </a:spcAft>
            </a:pPr>
            <a:r>
              <a:rPr lang="en-US" kern="0" dirty="0" smtClean="0">
                <a:solidFill>
                  <a:sysClr val="windowText" lastClr="000000"/>
                </a:solidFill>
              </a:rPr>
              <a:t>a*: Indicates extent along a green-magenta line in the </a:t>
            </a:r>
            <a:r>
              <a:rPr lang="en-US" kern="0" dirty="0">
                <a:solidFill>
                  <a:sysClr val="windowText" lastClr="000000"/>
                </a:solidFill>
              </a:rPr>
              <a:t>c</a:t>
            </a:r>
            <a:r>
              <a:rPr lang="en-US" kern="0" dirty="0" smtClean="0">
                <a:solidFill>
                  <a:sysClr val="windowText" lastClr="000000"/>
                </a:solidFill>
              </a:rPr>
              <a:t>hromaticity diagram</a:t>
            </a:r>
          </a:p>
          <a:p>
            <a:pPr>
              <a:lnSpc>
                <a:spcPct val="100000"/>
              </a:lnSpc>
              <a:spcBef>
                <a:spcPts val="0"/>
              </a:spcBef>
              <a:spcAft>
                <a:spcPts val="2000"/>
              </a:spcAft>
            </a:pPr>
            <a:r>
              <a:rPr lang="en-US" kern="0" dirty="0" smtClean="0">
                <a:solidFill>
                  <a:sysClr val="windowText" lastClr="000000"/>
                </a:solidFill>
              </a:rPr>
              <a:t>b*: Indicates extent along a blue-yellow</a:t>
            </a:r>
            <a:br>
              <a:rPr lang="en-US" kern="0" dirty="0" smtClean="0">
                <a:solidFill>
                  <a:sysClr val="windowText" lastClr="000000"/>
                </a:solidFill>
              </a:rPr>
            </a:br>
            <a:r>
              <a:rPr lang="en-US" kern="0" dirty="0" smtClean="0">
                <a:solidFill>
                  <a:sysClr val="windowText" lastClr="000000"/>
                </a:solidFill>
              </a:rPr>
              <a:t>line in the chromaticity diagram</a:t>
            </a:r>
          </a:p>
          <a:p>
            <a:pPr>
              <a:lnSpc>
                <a:spcPct val="100000"/>
              </a:lnSpc>
              <a:spcBef>
                <a:spcPts val="0"/>
              </a:spcBef>
              <a:spcAft>
                <a:spcPts val="2000"/>
              </a:spcAft>
            </a:pPr>
            <a:r>
              <a:rPr lang="en-US" kern="0" dirty="0" smtClean="0">
                <a:solidFill>
                  <a:sysClr val="windowText" lastClr="000000"/>
                </a:solidFill>
              </a:rPr>
              <a:t>Encompasses the RGB and HSV/HSL gamut</a:t>
            </a:r>
          </a:p>
          <a:p>
            <a:pPr>
              <a:lnSpc>
                <a:spcPct val="100000"/>
              </a:lnSpc>
              <a:spcBef>
                <a:spcPts val="0"/>
              </a:spcBef>
              <a:spcAft>
                <a:spcPts val="2000"/>
              </a:spcAft>
            </a:pPr>
            <a:r>
              <a:rPr lang="en-US" kern="0" dirty="0" smtClean="0">
                <a:solidFill>
                  <a:sysClr val="windowText" lastClr="000000"/>
                </a:solidFill>
              </a:rPr>
              <a:t>Useful for performing calculations without losing information</a:t>
            </a: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6622" y="1009061"/>
            <a:ext cx="4657190" cy="5239339"/>
          </a:xfrm>
          <a:prstGeom prst="rect">
            <a:avLst/>
          </a:prstGeom>
        </p:spPr>
      </p:pic>
      <p:sp>
        <p:nvSpPr>
          <p:cNvPr id="10" name="Oval 9"/>
          <p:cNvSpPr/>
          <p:nvPr/>
        </p:nvSpPr>
        <p:spPr bwMode="auto">
          <a:xfrm>
            <a:off x="3187089" y="3036277"/>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1" name="Oval 10"/>
          <p:cNvSpPr/>
          <p:nvPr/>
        </p:nvSpPr>
        <p:spPr bwMode="auto">
          <a:xfrm>
            <a:off x="1461452" y="5501640"/>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2" name="Oval 11"/>
          <p:cNvSpPr/>
          <p:nvPr/>
        </p:nvSpPr>
        <p:spPr bwMode="auto">
          <a:xfrm>
            <a:off x="1041766" y="1532206"/>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3" name="Oval 12"/>
          <p:cNvSpPr/>
          <p:nvPr/>
        </p:nvSpPr>
        <p:spPr bwMode="auto">
          <a:xfrm>
            <a:off x="2680652" y="5234354"/>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cxnSp>
        <p:nvCxnSpPr>
          <p:cNvPr id="15" name="Straight Connector 14"/>
          <p:cNvCxnSpPr/>
          <p:nvPr/>
        </p:nvCxnSpPr>
        <p:spPr bwMode="auto">
          <a:xfrm flipV="1">
            <a:off x="1598612" y="3173437"/>
            <a:ext cx="1594804" cy="2328203"/>
          </a:xfrm>
          <a:prstGeom prst="line">
            <a:avLst/>
          </a:prstGeom>
          <a:solidFill>
            <a:schemeClr val="accent1"/>
          </a:solidFill>
          <a:ln w="38100" cap="flat" cmpd="sng" algn="ctr">
            <a:solidFill>
              <a:schemeClr val="tx1"/>
            </a:solidFill>
            <a:prstDash val="solid"/>
            <a:round/>
            <a:headEnd type="triangle" w="med" len="med"/>
            <a:tailEnd type="triangle" w="med" len="med"/>
          </a:ln>
          <a:effectLst/>
        </p:spPr>
      </p:cxnSp>
      <p:cxnSp>
        <p:nvCxnSpPr>
          <p:cNvPr id="18" name="Straight Connector 17"/>
          <p:cNvCxnSpPr/>
          <p:nvPr/>
        </p:nvCxnSpPr>
        <p:spPr bwMode="auto">
          <a:xfrm flipH="1" flipV="1">
            <a:off x="1178927" y="1764027"/>
            <a:ext cx="1501725" cy="3470327"/>
          </a:xfrm>
          <a:prstGeom prst="line">
            <a:avLst/>
          </a:prstGeom>
          <a:solidFill>
            <a:schemeClr val="accent1"/>
          </a:solidFill>
          <a:ln w="38100" cap="flat" cmpd="sng" algn="ctr">
            <a:solidFill>
              <a:schemeClr val="tx1"/>
            </a:solidFill>
            <a:prstDash val="solid"/>
            <a:round/>
            <a:headEnd type="triangle" w="med" len="med"/>
            <a:tailEnd type="triangle" w="med" len="med"/>
          </a:ln>
          <a:effectLst/>
        </p:spPr>
      </p:cxnSp>
      <p:sp>
        <p:nvSpPr>
          <p:cNvPr id="29" name="TextBox 28"/>
          <p:cNvSpPr txBox="1"/>
          <p:nvPr/>
        </p:nvSpPr>
        <p:spPr>
          <a:xfrm rot="3926636">
            <a:off x="1698129" y="2792727"/>
            <a:ext cx="274320" cy="252377"/>
          </a:xfrm>
          <a:prstGeom prst="rect">
            <a:avLst/>
          </a:prstGeom>
          <a:noFill/>
        </p:spPr>
        <p:txBody>
          <a:bodyPr wrap="square" lIns="18288" tIns="18288" rIns="18288" bIns="18288" rtlCol="0">
            <a:spAutoFit/>
          </a:bodyPr>
          <a:lstStyle/>
          <a:p>
            <a:pPr algn="ctr"/>
            <a:r>
              <a:rPr lang="en-US" sz="1400" b="1" dirty="0" smtClean="0"/>
              <a:t>a*</a:t>
            </a:r>
            <a:endParaRPr lang="en-US" sz="1400" b="1" dirty="0"/>
          </a:p>
        </p:txBody>
      </p:sp>
      <p:sp>
        <p:nvSpPr>
          <p:cNvPr id="30" name="TextBox 29"/>
          <p:cNvSpPr txBox="1"/>
          <p:nvPr/>
        </p:nvSpPr>
        <p:spPr>
          <a:xfrm rot="18315280">
            <a:off x="1579099" y="4912120"/>
            <a:ext cx="274320" cy="252377"/>
          </a:xfrm>
          <a:prstGeom prst="rect">
            <a:avLst/>
          </a:prstGeom>
          <a:noFill/>
        </p:spPr>
        <p:txBody>
          <a:bodyPr wrap="square" lIns="18288" tIns="18288" rIns="18288" bIns="18288" rtlCol="0">
            <a:spAutoFit/>
          </a:bodyPr>
          <a:lstStyle/>
          <a:p>
            <a:pPr algn="ctr"/>
            <a:r>
              <a:rPr lang="en-US" sz="1400" b="1" dirty="0" smtClean="0"/>
              <a:t>b*</a:t>
            </a:r>
            <a:endParaRPr lang="en-US" sz="1400" b="1" dirty="0"/>
          </a:p>
        </p:txBody>
      </p:sp>
    </p:spTree>
    <p:extLst>
      <p:ext uri="{BB962C8B-B14F-4D97-AF65-F5344CB8AC3E}">
        <p14:creationId xmlns:p14="http://schemas.microsoft.com/office/powerpoint/2010/main" val="177335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3783214" y="3366194"/>
            <a:ext cx="4622393" cy="2425006"/>
          </a:xfrm>
        </p:spPr>
        <p:txBody>
          <a:bodyPr/>
          <a:lstStyle/>
          <a:p>
            <a:pPr marL="457200" indent="-457200">
              <a:spcBef>
                <a:spcPts val="0"/>
              </a:spcBef>
              <a:spcAft>
                <a:spcPts val="1200"/>
              </a:spcAft>
              <a:buAutoNum type="alphaUcParenR"/>
            </a:pPr>
            <a:r>
              <a:rPr lang="en-US" sz="2400" dirty="0" smtClean="0"/>
              <a:t>Greyscale</a:t>
            </a:r>
          </a:p>
          <a:p>
            <a:pPr marL="457200" indent="-457200">
              <a:spcBef>
                <a:spcPts val="0"/>
              </a:spcBef>
              <a:spcAft>
                <a:spcPts val="1200"/>
              </a:spcAft>
              <a:buAutoNum type="alphaUcParenR"/>
            </a:pPr>
            <a:r>
              <a:rPr lang="en-US" sz="2400" dirty="0" smtClean="0"/>
              <a:t>Red-Green-Blue</a:t>
            </a:r>
          </a:p>
          <a:p>
            <a:pPr marL="457200" indent="-457200">
              <a:spcBef>
                <a:spcPts val="0"/>
              </a:spcBef>
              <a:spcAft>
                <a:spcPts val="1200"/>
              </a:spcAft>
              <a:buAutoNum type="alphaUcParenR"/>
            </a:pPr>
            <a:r>
              <a:rPr lang="en-US" sz="2400" dirty="0" smtClean="0"/>
              <a:t>Hue-Saturation-Value</a:t>
            </a:r>
          </a:p>
          <a:p>
            <a:pPr marL="457200" indent="-457200">
              <a:spcBef>
                <a:spcPts val="0"/>
              </a:spcBef>
              <a:spcAft>
                <a:spcPts val="1200"/>
              </a:spcAft>
              <a:buAutoNum type="alphaUcParenR"/>
            </a:pPr>
            <a:r>
              <a:rPr lang="en-US" sz="2400" dirty="0" smtClean="0"/>
              <a:t>CIE L*a*b*</a:t>
            </a:r>
            <a:endParaRPr lang="en-US" sz="2400" dirty="0"/>
          </a:p>
        </p:txBody>
      </p:sp>
      <p:sp>
        <p:nvSpPr>
          <p:cNvPr id="4" name="TextBox 3"/>
          <p:cNvSpPr txBox="1"/>
          <p:nvPr/>
        </p:nvSpPr>
        <p:spPr>
          <a:xfrm>
            <a:off x="443940" y="1295399"/>
            <a:ext cx="11300943" cy="954107"/>
          </a:xfrm>
          <a:prstGeom prst="rect">
            <a:avLst/>
          </a:prstGeom>
          <a:noFill/>
        </p:spPr>
        <p:txBody>
          <a:bodyPr wrap="square" rtlCol="0">
            <a:spAutoFit/>
          </a:bodyPr>
          <a:lstStyle/>
          <a:p>
            <a:pPr algn="ctr"/>
            <a:r>
              <a:rPr lang="en-US" sz="2800" b="1" dirty="0"/>
              <a:t>Allison Q. Imager wants to produce a rainbow such as the one shown here. Which color-space would be easiest for her to use</a:t>
            </a:r>
            <a:r>
              <a:rPr lang="en-US" sz="2800" b="1" dirty="0" smtClean="0"/>
              <a:t>?</a:t>
            </a:r>
            <a:endParaRPr lang="en-US" sz="2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332" y="2619326"/>
            <a:ext cx="6260156" cy="352474"/>
          </a:xfrm>
          <a:prstGeom prst="rect">
            <a:avLst/>
          </a:prstGeom>
        </p:spPr>
      </p:pic>
    </p:spTree>
    <p:extLst>
      <p:ext uri="{BB962C8B-B14F-4D97-AF65-F5344CB8AC3E}">
        <p14:creationId xmlns:p14="http://schemas.microsoft.com/office/powerpoint/2010/main" val="2732676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3783214" y="3366194"/>
            <a:ext cx="4622393" cy="2425006"/>
          </a:xfrm>
        </p:spPr>
        <p:txBody>
          <a:bodyPr/>
          <a:lstStyle/>
          <a:p>
            <a:pPr marL="457200" indent="-457200">
              <a:spcBef>
                <a:spcPts val="0"/>
              </a:spcBef>
              <a:spcAft>
                <a:spcPts val="1200"/>
              </a:spcAft>
              <a:buAutoNum type="alphaUcParenR"/>
            </a:pPr>
            <a:r>
              <a:rPr lang="en-US" sz="2400" dirty="0" smtClean="0"/>
              <a:t>Greyscale</a:t>
            </a:r>
          </a:p>
          <a:p>
            <a:pPr marL="457200" indent="-457200">
              <a:spcBef>
                <a:spcPts val="0"/>
              </a:spcBef>
              <a:spcAft>
                <a:spcPts val="1200"/>
              </a:spcAft>
              <a:buAutoNum type="alphaUcParenR"/>
            </a:pPr>
            <a:r>
              <a:rPr lang="en-US" sz="2400" dirty="0" smtClean="0"/>
              <a:t>Red-Green-Blue</a:t>
            </a:r>
          </a:p>
          <a:p>
            <a:pPr marL="457200" indent="-457200">
              <a:spcBef>
                <a:spcPts val="0"/>
              </a:spcBef>
              <a:spcAft>
                <a:spcPts val="1200"/>
              </a:spcAft>
              <a:buAutoNum type="alphaUcParenR"/>
            </a:pPr>
            <a:r>
              <a:rPr lang="en-US" sz="2400" dirty="0" smtClean="0"/>
              <a:t>Hue-Saturation-Value</a:t>
            </a:r>
          </a:p>
          <a:p>
            <a:pPr marL="457200" indent="-457200">
              <a:spcBef>
                <a:spcPts val="0"/>
              </a:spcBef>
              <a:spcAft>
                <a:spcPts val="1200"/>
              </a:spcAft>
              <a:buAutoNum type="alphaUcParenR"/>
            </a:pPr>
            <a:r>
              <a:rPr lang="en-US" sz="2400" dirty="0" smtClean="0"/>
              <a:t>CIE L*a*b*</a:t>
            </a:r>
            <a:endParaRPr lang="en-US" sz="2400" dirty="0"/>
          </a:p>
        </p:txBody>
      </p:sp>
      <p:sp>
        <p:nvSpPr>
          <p:cNvPr id="4" name="TextBox 3"/>
          <p:cNvSpPr txBox="1"/>
          <p:nvPr/>
        </p:nvSpPr>
        <p:spPr>
          <a:xfrm>
            <a:off x="443940" y="1295399"/>
            <a:ext cx="11300943" cy="954107"/>
          </a:xfrm>
          <a:prstGeom prst="rect">
            <a:avLst/>
          </a:prstGeom>
          <a:noFill/>
        </p:spPr>
        <p:txBody>
          <a:bodyPr wrap="square" rtlCol="0">
            <a:spAutoFit/>
          </a:bodyPr>
          <a:lstStyle/>
          <a:p>
            <a:pPr algn="ctr"/>
            <a:r>
              <a:rPr lang="en-US" sz="2800" b="1" dirty="0"/>
              <a:t>Allison Q. Imager wants to produce a rainbow such as the one shown here. Which color-space would be easiest for her to use</a:t>
            </a:r>
            <a:r>
              <a:rPr lang="en-US" sz="2800" b="1" dirty="0" smtClean="0"/>
              <a:t>?</a:t>
            </a:r>
            <a:endParaRPr lang="en-US" sz="2800" b="1" dirty="0"/>
          </a:p>
        </p:txBody>
      </p:sp>
      <p:sp>
        <p:nvSpPr>
          <p:cNvPr id="5" name="Rectangle 4">
            <a:extLst>
              <a:ext uri="{FF2B5EF4-FFF2-40B4-BE49-F238E27FC236}">
                <a16:creationId xmlns="" xmlns:a16="http://schemas.microsoft.com/office/drawing/2014/main" id="{80FF5FFF-9D7A-4DD9-B763-F26B24205C4C}"/>
              </a:ext>
            </a:extLst>
          </p:cNvPr>
          <p:cNvSpPr/>
          <p:nvPr/>
        </p:nvSpPr>
        <p:spPr bwMode="auto">
          <a:xfrm>
            <a:off x="3752443" y="4430688"/>
            <a:ext cx="4323169" cy="490568"/>
          </a:xfrm>
          <a:prstGeom prst="rect">
            <a:avLst/>
          </a:prstGeom>
          <a:noFill/>
          <a:ln w="2222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332" y="2619326"/>
            <a:ext cx="6260156" cy="352474"/>
          </a:xfrm>
          <a:prstGeom prst="rect">
            <a:avLst/>
          </a:prstGeom>
        </p:spPr>
      </p:pic>
    </p:spTree>
    <p:extLst>
      <p:ext uri="{BB962C8B-B14F-4D97-AF65-F5344CB8AC3E}">
        <p14:creationId xmlns:p14="http://schemas.microsoft.com/office/powerpoint/2010/main" val="3496132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161" y="-124803"/>
            <a:ext cx="10512862" cy="1325218"/>
          </a:xfrm>
        </p:spPr>
        <p:txBody>
          <a:bodyPr/>
          <a:lstStyle/>
          <a:p>
            <a:pPr algn="ctr"/>
            <a:r>
              <a:rPr lang="en-US" dirty="0"/>
              <a:t>Outline</a:t>
            </a:r>
          </a:p>
        </p:txBody>
      </p:sp>
      <p:sp>
        <p:nvSpPr>
          <p:cNvPr id="4" name="Right Arrow 3"/>
          <p:cNvSpPr/>
          <p:nvPr/>
        </p:nvSpPr>
        <p:spPr>
          <a:xfrm>
            <a:off x="2910716" y="3230171"/>
            <a:ext cx="609441" cy="38851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 name="Content Placeholder 2">
            <a:extLst>
              <a:ext uri="{FF2B5EF4-FFF2-40B4-BE49-F238E27FC236}">
                <a16:creationId xmlns="" xmlns:a16="http://schemas.microsoft.com/office/drawing/2014/main" id="{9597354E-BAFF-4A5C-9340-1D355C61B9BD}"/>
              </a:ext>
            </a:extLst>
          </p:cNvPr>
          <p:cNvSpPr txBox="1">
            <a:spLocks/>
          </p:cNvSpPr>
          <p:nvPr/>
        </p:nvSpPr>
        <p:spPr>
          <a:xfrm>
            <a:off x="3520157" y="2423200"/>
            <a:ext cx="6062780" cy="2225000"/>
          </a:xfrm>
          <a:prstGeom prst="rect">
            <a:avLst/>
          </a:prstGeom>
        </p:spPr>
        <p:txBody>
          <a:bodyPr>
            <a:noAutofit/>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r>
              <a:rPr lang="en-US" sz="2399" kern="0" dirty="0"/>
              <a:t>Introduction</a:t>
            </a:r>
          </a:p>
          <a:p>
            <a:r>
              <a:rPr lang="en-US" sz="2399" kern="0" dirty="0" smtClean="0"/>
              <a:t>Color Spaces</a:t>
            </a:r>
            <a:endParaRPr lang="en-US" sz="2399" kern="0" dirty="0"/>
          </a:p>
          <a:p>
            <a:r>
              <a:rPr lang="en-US" sz="2399" kern="0" dirty="0" smtClean="0"/>
              <a:t>Images as Vectors</a:t>
            </a:r>
            <a:endParaRPr lang="en-US" sz="2399" kern="0" dirty="0"/>
          </a:p>
          <a:p>
            <a:r>
              <a:rPr lang="en-US" sz="2399" kern="0" dirty="0" smtClean="0"/>
              <a:t>K-means Clustering</a:t>
            </a:r>
          </a:p>
          <a:p>
            <a:r>
              <a:rPr lang="en-US" sz="2399" kern="0" dirty="0" smtClean="0"/>
              <a:t>Summary</a:t>
            </a:r>
            <a:endParaRPr lang="en-US" sz="2399" kern="0" dirty="0"/>
          </a:p>
        </p:txBody>
      </p:sp>
    </p:spTree>
    <p:extLst>
      <p:ext uri="{BB962C8B-B14F-4D97-AF65-F5344CB8AC3E}">
        <p14:creationId xmlns:p14="http://schemas.microsoft.com/office/powerpoint/2010/main" val="1165504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Flattening an Image</a:t>
            </a:r>
            <a:endParaRPr lang="en-US" dirty="0"/>
          </a:p>
        </p:txBody>
      </p:sp>
      <p:sp>
        <p:nvSpPr>
          <p:cNvPr id="6" name="Rectangle 5"/>
          <p:cNvSpPr/>
          <p:nvPr/>
        </p:nvSpPr>
        <p:spPr>
          <a:xfrm>
            <a:off x="425284" y="1748135"/>
            <a:ext cx="3512313" cy="461665"/>
          </a:xfrm>
          <a:prstGeom prst="rect">
            <a:avLst/>
          </a:prstGeom>
        </p:spPr>
        <p:txBody>
          <a:bodyPr wrap="square">
            <a:spAutoFit/>
          </a:bodyPr>
          <a:lstStyle/>
          <a:p>
            <a:pPr algn="ctr"/>
            <a:r>
              <a:rPr lang="en-US" b="1" dirty="0" smtClean="0"/>
              <a:t>Standard 2D Format</a:t>
            </a:r>
            <a:endParaRPr lang="en-US" b="1" dirty="0"/>
          </a:p>
        </p:txBody>
      </p:sp>
      <p:sp>
        <p:nvSpPr>
          <p:cNvPr id="11" name="Rectangle 10"/>
          <p:cNvSpPr/>
          <p:nvPr/>
        </p:nvSpPr>
        <p:spPr>
          <a:xfrm>
            <a:off x="5180012" y="1748135"/>
            <a:ext cx="6442497" cy="461665"/>
          </a:xfrm>
          <a:prstGeom prst="rect">
            <a:avLst/>
          </a:prstGeom>
        </p:spPr>
        <p:txBody>
          <a:bodyPr wrap="square">
            <a:spAutoFit/>
          </a:bodyPr>
          <a:lstStyle/>
          <a:p>
            <a:pPr algn="ctr"/>
            <a:r>
              <a:rPr lang="en-US" b="1" dirty="0" smtClean="0"/>
              <a:t>Flattened Vector Format</a:t>
            </a:r>
            <a:endParaRPr lang="en-US" b="1" dirty="0"/>
          </a:p>
        </p:txBody>
      </p:sp>
      <p:sp>
        <p:nvSpPr>
          <p:cNvPr id="30" name="Content Placeholder 5"/>
          <p:cNvSpPr txBox="1">
            <a:spLocks/>
          </p:cNvSpPr>
          <p:nvPr/>
        </p:nvSpPr>
        <p:spPr>
          <a:xfrm>
            <a:off x="482384" y="1061922"/>
            <a:ext cx="11224057" cy="364068"/>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lgn="ctr">
              <a:lnSpc>
                <a:spcPct val="100000"/>
              </a:lnSpc>
              <a:buNone/>
            </a:pPr>
            <a:r>
              <a:rPr lang="en-US" kern="0" dirty="0" smtClean="0">
                <a:solidFill>
                  <a:sysClr val="windowText" lastClr="000000"/>
                </a:solidFill>
              </a:rPr>
              <a:t>There are multiple representations of the same image data</a:t>
            </a:r>
            <a:endParaRPr lang="en-US" kern="0" dirty="0">
              <a:solidFill>
                <a:sysClr val="windowText" lastClr="000000"/>
              </a:solidFill>
            </a:endParaRPr>
          </a:p>
        </p:txBody>
      </p:sp>
      <p:grpSp>
        <p:nvGrpSpPr>
          <p:cNvPr id="21" name="Group 20"/>
          <p:cNvGrpSpPr/>
          <p:nvPr/>
        </p:nvGrpSpPr>
        <p:grpSpPr>
          <a:xfrm>
            <a:off x="587307" y="2847697"/>
            <a:ext cx="2687705" cy="2522548"/>
            <a:chOff x="587307" y="2847697"/>
            <a:chExt cx="2687705" cy="2522548"/>
          </a:xfrm>
        </p:grpSpPr>
        <mc:AlternateContent xmlns:mc="http://schemas.openxmlformats.org/markup-compatibility/2006" xmlns:a14="http://schemas.microsoft.com/office/drawing/2010/main">
          <mc:Choice Requires="a14">
            <p:sp>
              <p:nvSpPr>
                <p:cNvPr id="58" name="TextBox 57"/>
                <p:cNvSpPr txBox="1"/>
                <p:nvPr/>
              </p:nvSpPr>
              <p:spPr>
                <a:xfrm>
                  <a:off x="2129961" y="5062468"/>
                  <a:ext cx="380489"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oMath>
                    </m:oMathPara>
                  </a14:m>
                  <a:endParaRPr lang="en-US" sz="2000" b="1" dirty="0"/>
                </a:p>
              </p:txBody>
            </p:sp>
          </mc:Choice>
          <mc:Fallback xmlns="">
            <p:sp>
              <p:nvSpPr>
                <p:cNvPr id="58" name="TextBox 57"/>
                <p:cNvSpPr txBox="1">
                  <a:spLocks noRot="1" noChangeAspect="1" noMove="1" noResize="1" noEditPoints="1" noAdjustHandles="1" noChangeArrowheads="1" noChangeShapeType="1" noTextEdit="1"/>
                </p:cNvSpPr>
                <p:nvPr/>
              </p:nvSpPr>
              <p:spPr>
                <a:xfrm>
                  <a:off x="2129961" y="5062468"/>
                  <a:ext cx="380489" cy="307777"/>
                </a:xfrm>
                <a:prstGeom prst="rect">
                  <a:avLst/>
                </a:prstGeom>
                <a:blipFill rotWithShape="0">
                  <a:blip r:embed="rId3"/>
                  <a:stretch>
                    <a:fillRect l="-222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587307" y="3667916"/>
                  <a:ext cx="383695"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oMath>
                    </m:oMathPara>
                  </a14:m>
                  <a:endParaRPr lang="en-US" sz="2000" b="1" dirty="0"/>
                </a:p>
              </p:txBody>
            </p:sp>
          </mc:Choice>
          <mc:Fallback xmlns="">
            <p:sp>
              <p:nvSpPr>
                <p:cNvPr id="62" name="TextBox 61"/>
                <p:cNvSpPr txBox="1">
                  <a:spLocks noRot="1" noChangeAspect="1" noMove="1" noResize="1" noEditPoints="1" noAdjustHandles="1" noChangeArrowheads="1" noChangeShapeType="1" noTextEdit="1"/>
                </p:cNvSpPr>
                <p:nvPr/>
              </p:nvSpPr>
              <p:spPr>
                <a:xfrm>
                  <a:off x="587307" y="3667916"/>
                  <a:ext cx="383695" cy="335926"/>
                </a:xfrm>
                <a:prstGeom prst="rect">
                  <a:avLst/>
                </a:prstGeom>
                <a:blipFill rotWithShape="0">
                  <a:blip r:embed="rId4"/>
                  <a:stretch>
                    <a:fillRect l="-22222" b="-21818"/>
                  </a:stretch>
                </a:blipFill>
              </p:spPr>
              <p:txBody>
                <a:bodyPr/>
                <a:lstStyle/>
                <a:p>
                  <a:r>
                    <a:rPr lang="en-US">
                      <a:noFill/>
                    </a:rPr>
                    <a:t> </a:t>
                  </a:r>
                </a:p>
              </p:txBody>
            </p:sp>
          </mc:Fallback>
        </mc:AlternateContent>
        <p:sp>
          <p:nvSpPr>
            <p:cNvPr id="63" name="Left Brace 62"/>
            <p:cNvSpPr/>
            <p:nvPr/>
          </p:nvSpPr>
          <p:spPr bwMode="auto">
            <a:xfrm>
              <a:off x="1055060" y="2847697"/>
              <a:ext cx="160501" cy="1976365"/>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64" name="Left Brace 63"/>
            <p:cNvSpPr/>
            <p:nvPr/>
          </p:nvSpPr>
          <p:spPr bwMode="auto">
            <a:xfrm rot="5400000" flipH="1">
              <a:off x="2186083" y="3947275"/>
              <a:ext cx="164592" cy="1976369"/>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grpSp>
          <p:nvGrpSpPr>
            <p:cNvPr id="20" name="Group 19"/>
            <p:cNvGrpSpPr/>
            <p:nvPr/>
          </p:nvGrpSpPr>
          <p:grpSpPr>
            <a:xfrm>
              <a:off x="1294635" y="2847697"/>
              <a:ext cx="1980377" cy="1976724"/>
              <a:chOff x="1294635" y="2847697"/>
              <a:chExt cx="1980377" cy="1976724"/>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288" y="2847697"/>
                <a:ext cx="1976724" cy="1976724"/>
              </a:xfrm>
              <a:prstGeom prst="rect">
                <a:avLst/>
              </a:prstGeom>
            </p:spPr>
          </p:pic>
          <p:sp>
            <p:nvSpPr>
              <p:cNvPr id="7" name="Rectangle 6"/>
              <p:cNvSpPr/>
              <p:nvPr/>
            </p:nvSpPr>
            <p:spPr bwMode="auto">
              <a:xfrm>
                <a:off x="1294635" y="2859420"/>
                <a:ext cx="1976724" cy="457200"/>
              </a:xfrm>
              <a:prstGeom prst="rect">
                <a:avLst/>
              </a:prstGeom>
              <a:noFill/>
              <a:ln w="38100" cap="flat" cmpd="sng" algn="ctr">
                <a:solidFill>
                  <a:srgbClr val="C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0" name="Rectangle 39"/>
              <p:cNvSpPr/>
              <p:nvPr/>
            </p:nvSpPr>
            <p:spPr bwMode="auto">
              <a:xfrm>
                <a:off x="1294635" y="3348918"/>
                <a:ext cx="1976724" cy="457200"/>
              </a:xfrm>
              <a:prstGeom prst="rect">
                <a:avLst/>
              </a:prstGeom>
              <a:noFill/>
              <a:ln w="38100" cap="flat" cmpd="sng" algn="ctr">
                <a:solidFill>
                  <a:srgbClr val="FFC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2" name="Rectangle 41"/>
              <p:cNvSpPr/>
              <p:nvPr/>
            </p:nvSpPr>
            <p:spPr bwMode="auto">
              <a:xfrm>
                <a:off x="1294635" y="3850139"/>
                <a:ext cx="1976724" cy="457200"/>
              </a:xfrm>
              <a:prstGeom prst="rect">
                <a:avLst/>
              </a:prstGeom>
              <a:noFill/>
              <a:ln w="38100" cap="flat" cmpd="sng" algn="ctr">
                <a:solidFill>
                  <a:srgbClr val="FFFF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3" name="Rectangle 42"/>
              <p:cNvSpPr/>
              <p:nvPr/>
            </p:nvSpPr>
            <p:spPr bwMode="auto">
              <a:xfrm>
                <a:off x="1294635" y="4351360"/>
                <a:ext cx="1976724" cy="457200"/>
              </a:xfrm>
              <a:prstGeom prst="rect">
                <a:avLst/>
              </a:prstGeom>
              <a:noFill/>
              <a:ln w="38100" cap="flat" cmpd="sng" algn="ctr">
                <a:solidFill>
                  <a:srgbClr val="00B05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grpSp>
      </p:grpSp>
      <p:grpSp>
        <p:nvGrpSpPr>
          <p:cNvPr id="8" name="Group 7"/>
          <p:cNvGrpSpPr/>
          <p:nvPr/>
        </p:nvGrpSpPr>
        <p:grpSpPr>
          <a:xfrm>
            <a:off x="4494212" y="2847891"/>
            <a:ext cx="7384916" cy="475488"/>
            <a:chOff x="3642363" y="2542897"/>
            <a:chExt cx="7384916" cy="475488"/>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2363" y="2542897"/>
              <a:ext cx="7384916" cy="475488"/>
            </a:xfrm>
            <a:prstGeom prst="rect">
              <a:avLst/>
            </a:prstGeom>
          </p:spPr>
        </p:pic>
        <p:sp>
          <p:nvSpPr>
            <p:cNvPr id="44" name="Rectangle 43"/>
            <p:cNvSpPr/>
            <p:nvPr/>
          </p:nvSpPr>
          <p:spPr bwMode="auto">
            <a:xfrm>
              <a:off x="3656011" y="2550248"/>
              <a:ext cx="1828800" cy="457200"/>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4" name="Rectangle 53"/>
            <p:cNvSpPr/>
            <p:nvPr/>
          </p:nvSpPr>
          <p:spPr bwMode="auto">
            <a:xfrm>
              <a:off x="5502705" y="2550248"/>
              <a:ext cx="1828800" cy="457200"/>
            </a:xfrm>
            <a:prstGeom prst="rect">
              <a:avLst/>
            </a:prstGeom>
            <a:noFill/>
            <a:ln w="28575" cap="flat" cmpd="sng" algn="ctr">
              <a:solidFill>
                <a:srgbClr val="FFC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6" name="Rectangle 55"/>
            <p:cNvSpPr/>
            <p:nvPr/>
          </p:nvSpPr>
          <p:spPr bwMode="auto">
            <a:xfrm>
              <a:off x="7349399" y="2550248"/>
              <a:ext cx="1828800" cy="457200"/>
            </a:xfrm>
            <a:prstGeom prst="rect">
              <a:avLst/>
            </a:prstGeom>
            <a:noFill/>
            <a:ln w="28575" cap="flat" cmpd="sng" algn="ctr">
              <a:solidFill>
                <a:srgbClr val="FFFF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65" name="Rectangle 64"/>
            <p:cNvSpPr/>
            <p:nvPr/>
          </p:nvSpPr>
          <p:spPr bwMode="auto">
            <a:xfrm>
              <a:off x="9196092" y="2550248"/>
              <a:ext cx="1828800" cy="457200"/>
            </a:xfrm>
            <a:prstGeom prst="rect">
              <a:avLst/>
            </a:prstGeom>
            <a:noFill/>
            <a:ln w="28575" cap="flat" cmpd="sng" algn="ctr">
              <a:solidFill>
                <a:srgbClr val="00B05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4497173" y="2438400"/>
                <a:ext cx="7434406" cy="20005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300" b="1" i="1" smtClean="0">
                              <a:latin typeface="Cambria Math" panose="02040503050406030204" pitchFamily="18" charset="0"/>
                            </a:rPr>
                          </m:ctrlPr>
                        </m:dPr>
                        <m:e>
                          <m:m>
                            <m:mPr>
                              <m:mcs>
                                <m:mc>
                                  <m:mcPr>
                                    <m:count m:val="16"/>
                                    <m:mcJc m:val="center"/>
                                  </m:mcPr>
                                </m:mc>
                              </m:mcs>
                              <m:ctrlPr>
                                <a:rPr lang="en-US" sz="1300" b="1" i="1" smtClean="0">
                                  <a:latin typeface="Cambria Math" panose="02040503050406030204" pitchFamily="18" charset="0"/>
                                </a:rPr>
                              </m:ctrlPr>
                            </m:mPr>
                            <m:mr>
                              <m:e>
                                <m:r>
                                  <m:rPr>
                                    <m:brk m:alnAt="7"/>
                                  </m:rPr>
                                  <a:rPr lang="en-US" sz="1300" b="1" i="1" smtClean="0">
                                    <a:latin typeface="Cambria Math" panose="02040503050406030204" pitchFamily="18" charset="0"/>
                                  </a:rPr>
                                  <m:t>𝟐</m:t>
                                </m:r>
                                <m:r>
                                  <a:rPr lang="en-US" sz="1300" b="1" i="1" smtClean="0">
                                    <a:latin typeface="Cambria Math" panose="02040503050406030204" pitchFamily="18" charset="0"/>
                                  </a:rPr>
                                  <m:t>𝟎𝟔</m:t>
                                </m:r>
                              </m:e>
                              <m:e>
                                <m:r>
                                  <a:rPr lang="en-US" sz="1300" b="1" i="1" smtClean="0">
                                    <a:latin typeface="Cambria Math" panose="02040503050406030204" pitchFamily="18" charset="0"/>
                                  </a:rPr>
                                  <m:t>𝟎𝟎𝟎</m:t>
                                </m:r>
                              </m:e>
                              <m:e>
                                <m:r>
                                  <a:rPr lang="en-US" sz="1300" b="1" i="1" smtClean="0">
                                    <a:latin typeface="Cambria Math" panose="02040503050406030204" pitchFamily="18" charset="0"/>
                                  </a:rPr>
                                  <m:t>𝟎𝟕𝟓</m:t>
                                </m:r>
                              </m:e>
                              <m:e>
                                <m:r>
                                  <a:rPr lang="en-US" sz="1300" b="1" i="1" smtClean="0">
                                    <a:latin typeface="Cambria Math" panose="02040503050406030204" pitchFamily="18" charset="0"/>
                                  </a:rPr>
                                  <m:t>𝟏𝟕𝟓</m:t>
                                </m:r>
                              </m:e>
                              <m:e>
                                <m:r>
                                  <a:rPr lang="en-US" sz="1300" b="1" i="1" smtClean="0">
                                    <a:latin typeface="Cambria Math" panose="02040503050406030204" pitchFamily="18" charset="0"/>
                                  </a:rPr>
                                  <m:t>𝟐𝟒𝟖</m:t>
                                </m:r>
                              </m:e>
                              <m:e>
                                <m:r>
                                  <a:rPr lang="en-US" sz="1300" b="1" i="1" smtClean="0">
                                    <a:latin typeface="Cambria Math" panose="02040503050406030204" pitchFamily="18" charset="0"/>
                                  </a:rPr>
                                  <m:t>𝟐𝟒𝟓</m:t>
                                </m:r>
                              </m:e>
                              <m:e>
                                <m:r>
                                  <a:rPr lang="en-US" sz="1300" b="1" i="1" smtClean="0">
                                    <a:latin typeface="Cambria Math" panose="02040503050406030204" pitchFamily="18" charset="0"/>
                                  </a:rPr>
                                  <m:t>𝟏𝟕𝟏</m:t>
                                </m:r>
                              </m:e>
                              <m:e>
                                <m:r>
                                  <a:rPr lang="en-US" sz="1300" b="1" i="1" smtClean="0">
                                    <a:latin typeface="Cambria Math" panose="02040503050406030204" pitchFamily="18" charset="0"/>
                                  </a:rPr>
                                  <m:t>𝟏𝟖𝟑</m:t>
                                </m:r>
                              </m:e>
                              <m:e>
                                <m:r>
                                  <a:rPr lang="en-US" sz="1300" b="1" i="1" smtClean="0">
                                    <a:latin typeface="Cambria Math" panose="02040503050406030204" pitchFamily="18" charset="0"/>
                                  </a:rPr>
                                  <m:t>𝟏𝟖𝟐</m:t>
                                </m:r>
                              </m:e>
                              <m:e>
                                <m:r>
                                  <a:rPr lang="en-US" sz="1300" b="1" i="1" smtClean="0">
                                    <a:latin typeface="Cambria Math" panose="02040503050406030204" pitchFamily="18" charset="0"/>
                                  </a:rPr>
                                  <m:t>𝟐𝟏𝟑</m:t>
                                </m:r>
                              </m:e>
                              <m:e>
                                <m:r>
                                  <a:rPr lang="en-US" sz="1300" b="1" i="1" smtClean="0">
                                    <a:latin typeface="Cambria Math" panose="02040503050406030204" pitchFamily="18" charset="0"/>
                                  </a:rPr>
                                  <m:t>𝟐𝟑𝟐</m:t>
                                </m:r>
                              </m:e>
                              <m:e>
                                <m:r>
                                  <a:rPr lang="en-US" sz="1300" b="1" i="1" smtClean="0">
                                    <a:latin typeface="Cambria Math" panose="02040503050406030204" pitchFamily="18" charset="0"/>
                                  </a:rPr>
                                  <m:t>𝟏𝟒𝟒</m:t>
                                </m:r>
                              </m:e>
                              <m:e>
                                <m:r>
                                  <a:rPr lang="en-US" sz="1300" b="1" i="1" smtClean="0">
                                    <a:latin typeface="Cambria Math" panose="02040503050406030204" pitchFamily="18" charset="0"/>
                                  </a:rPr>
                                  <m:t>𝟎𝟐𝟑</m:t>
                                </m:r>
                              </m:e>
                              <m:e>
                                <m:r>
                                  <a:rPr lang="en-US" sz="1300" b="1" i="1" smtClean="0">
                                    <a:latin typeface="Cambria Math" panose="02040503050406030204" pitchFamily="18" charset="0"/>
                                  </a:rPr>
                                  <m:t>𝟎𝟎𝟕</m:t>
                                </m:r>
                              </m:e>
                              <m:e>
                                <m:r>
                                  <a:rPr lang="en-US" sz="1300" b="1" i="1" smtClean="0">
                                    <a:latin typeface="Cambria Math" panose="02040503050406030204" pitchFamily="18" charset="0"/>
                                  </a:rPr>
                                  <m:t>𝟏𝟔𝟑</m:t>
                                </m:r>
                              </m:e>
                              <m:e>
                                <m:r>
                                  <a:rPr lang="en-US" sz="1300" b="1" i="1" smtClean="0">
                                    <a:latin typeface="Cambria Math" panose="02040503050406030204" pitchFamily="18" charset="0"/>
                                  </a:rPr>
                                  <m:t>𝟏𝟔𝟑</m:t>
                                </m:r>
                              </m:e>
                            </m:mr>
                          </m:m>
                        </m:e>
                      </m:d>
                    </m:oMath>
                  </m:oMathPara>
                </a14:m>
                <a:endParaRPr lang="en-US" sz="13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4497173" y="2438400"/>
                <a:ext cx="7434406" cy="200055"/>
              </a:xfrm>
              <a:prstGeom prst="rect">
                <a:avLst/>
              </a:prstGeom>
              <a:blipFill rotWithShape="0">
                <a:blip r:embed="rId7"/>
                <a:stretch>
                  <a:fillRect b="-15152"/>
                </a:stretch>
              </a:blipFill>
            </p:spPr>
            <p:txBody>
              <a:bodyPr/>
              <a:lstStyle/>
              <a:p>
                <a:r>
                  <a:rPr lang="en-US">
                    <a:noFill/>
                  </a:rPr>
                  <a:t> </a:t>
                </a:r>
              </a:p>
            </p:txBody>
          </p:sp>
        </mc:Fallback>
      </mc:AlternateContent>
      <p:sp>
        <p:nvSpPr>
          <p:cNvPr id="17" name="Right Arrow 16"/>
          <p:cNvSpPr/>
          <p:nvPr/>
        </p:nvSpPr>
        <p:spPr bwMode="auto">
          <a:xfrm>
            <a:off x="3518497" y="2900507"/>
            <a:ext cx="838200" cy="351579"/>
          </a:xfrm>
          <a:prstGeom prst="rightArrow">
            <a:avLst/>
          </a:prstGeom>
          <a:solidFill>
            <a:srgbClr val="FFB9B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9" name="Bent Arrow 18"/>
          <p:cNvSpPr/>
          <p:nvPr/>
        </p:nvSpPr>
        <p:spPr bwMode="auto">
          <a:xfrm rot="5400000" flipH="1">
            <a:off x="5282571" y="1566655"/>
            <a:ext cx="363019" cy="3891168"/>
          </a:xfrm>
          <a:prstGeom prst="bentArrow">
            <a:avLst>
              <a:gd name="adj1" fmla="val 50000"/>
              <a:gd name="adj2" fmla="val 50000"/>
              <a:gd name="adj3" fmla="val 43819"/>
              <a:gd name="adj4" fmla="val 18544"/>
            </a:avLst>
          </a:prstGeom>
          <a:solidFill>
            <a:srgbClr val="FFE18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67" name="Bent Arrow 66"/>
          <p:cNvSpPr/>
          <p:nvPr/>
        </p:nvSpPr>
        <p:spPr bwMode="auto">
          <a:xfrm rot="5400000" flipH="1">
            <a:off x="5982380" y="877728"/>
            <a:ext cx="861234" cy="5803613"/>
          </a:xfrm>
          <a:prstGeom prst="bentArrow">
            <a:avLst>
              <a:gd name="adj1" fmla="val 20321"/>
              <a:gd name="adj2" fmla="val 20719"/>
              <a:gd name="adj3" fmla="val 21575"/>
              <a:gd name="adj4" fmla="val 43750"/>
            </a:avLst>
          </a:prstGeom>
          <a:solidFill>
            <a:srgbClr val="FFFFB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68" name="Bent Arrow 67"/>
          <p:cNvSpPr/>
          <p:nvPr/>
        </p:nvSpPr>
        <p:spPr bwMode="auto">
          <a:xfrm rot="5400000" flipH="1">
            <a:off x="6702611" y="199658"/>
            <a:ext cx="1313089" cy="7688625"/>
          </a:xfrm>
          <a:prstGeom prst="bentArrow">
            <a:avLst>
              <a:gd name="adj1" fmla="val 13528"/>
              <a:gd name="adj2" fmla="val 13679"/>
              <a:gd name="adj3" fmla="val 14319"/>
              <a:gd name="adj4" fmla="val 43750"/>
            </a:avLst>
          </a:prstGeom>
          <a:solidFill>
            <a:srgbClr val="9BFF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Tree>
    <p:extLst>
      <p:ext uri="{BB962C8B-B14F-4D97-AF65-F5344CB8AC3E}">
        <p14:creationId xmlns:p14="http://schemas.microsoft.com/office/powerpoint/2010/main" val="2210384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Pixel is a Dimension</a:t>
            </a:r>
            <a:endParaRPr lang="en-US" dirty="0"/>
          </a:p>
        </p:txBody>
      </p:sp>
      <p:sp>
        <p:nvSpPr>
          <p:cNvPr id="37" name="Rounded Rectangle 36"/>
          <p:cNvSpPr/>
          <p:nvPr/>
        </p:nvSpPr>
        <p:spPr bwMode="auto">
          <a:xfrm>
            <a:off x="1979611" y="2953512"/>
            <a:ext cx="9679659" cy="314248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38" name="Rounded Rectangle 37"/>
          <p:cNvSpPr/>
          <p:nvPr/>
        </p:nvSpPr>
        <p:spPr bwMode="auto">
          <a:xfrm>
            <a:off x="1979611" y="1295676"/>
            <a:ext cx="9679660" cy="1363033"/>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093" y="1544530"/>
            <a:ext cx="7384916" cy="475488"/>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7921854" y="4062267"/>
                <a:ext cx="1876091"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𝐝𝐢𝐦</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oMath>
                  </m:oMathPara>
                </a14:m>
                <a:endParaRPr lang="en-US" sz="20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7921854" y="4062267"/>
                <a:ext cx="1876091" cy="335926"/>
              </a:xfrm>
              <a:prstGeom prst="rect">
                <a:avLst/>
              </a:prstGeom>
              <a:blipFill rotWithShape="0">
                <a:blip r:embed="rId4"/>
                <a:stretch>
                  <a:fillRect l="-4560"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003406" y="2201785"/>
                <a:ext cx="7434406" cy="20005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300" b="1" i="1" smtClean="0">
                              <a:latin typeface="Cambria Math" panose="02040503050406030204" pitchFamily="18" charset="0"/>
                            </a:rPr>
                          </m:ctrlPr>
                        </m:dPr>
                        <m:e>
                          <m:m>
                            <m:mPr>
                              <m:mcs>
                                <m:mc>
                                  <m:mcPr>
                                    <m:count m:val="16"/>
                                    <m:mcJc m:val="center"/>
                                  </m:mcPr>
                                </m:mc>
                              </m:mcs>
                              <m:ctrlPr>
                                <a:rPr lang="en-US" sz="1300" b="1" i="1" smtClean="0">
                                  <a:latin typeface="Cambria Math" panose="02040503050406030204" pitchFamily="18" charset="0"/>
                                </a:rPr>
                              </m:ctrlPr>
                            </m:mPr>
                            <m:mr>
                              <m:e>
                                <m:r>
                                  <m:rPr>
                                    <m:brk m:alnAt="7"/>
                                  </m:rPr>
                                  <a:rPr lang="en-US" sz="1300" b="1" i="1" smtClean="0">
                                    <a:latin typeface="Cambria Math" panose="02040503050406030204" pitchFamily="18" charset="0"/>
                                  </a:rPr>
                                  <m:t>𝟐</m:t>
                                </m:r>
                                <m:r>
                                  <a:rPr lang="en-US" sz="1300" b="1" i="1" smtClean="0">
                                    <a:latin typeface="Cambria Math" panose="02040503050406030204" pitchFamily="18" charset="0"/>
                                  </a:rPr>
                                  <m:t>𝟎𝟔</m:t>
                                </m:r>
                              </m:e>
                              <m:e>
                                <m:r>
                                  <a:rPr lang="en-US" sz="1300" b="1" i="1" smtClean="0">
                                    <a:latin typeface="Cambria Math" panose="02040503050406030204" pitchFamily="18" charset="0"/>
                                  </a:rPr>
                                  <m:t>𝟎𝟎𝟎</m:t>
                                </m:r>
                              </m:e>
                              <m:e>
                                <m:r>
                                  <a:rPr lang="en-US" sz="1300" b="1" i="1" smtClean="0">
                                    <a:latin typeface="Cambria Math" panose="02040503050406030204" pitchFamily="18" charset="0"/>
                                  </a:rPr>
                                  <m:t>𝟎𝟕𝟓</m:t>
                                </m:r>
                              </m:e>
                              <m:e>
                                <m:r>
                                  <a:rPr lang="en-US" sz="1300" b="1" i="1" smtClean="0">
                                    <a:latin typeface="Cambria Math" panose="02040503050406030204" pitchFamily="18" charset="0"/>
                                  </a:rPr>
                                  <m:t>𝟏𝟕𝟓</m:t>
                                </m:r>
                              </m:e>
                              <m:e>
                                <m:r>
                                  <a:rPr lang="en-US" sz="1300" b="1" i="1" smtClean="0">
                                    <a:latin typeface="Cambria Math" panose="02040503050406030204" pitchFamily="18" charset="0"/>
                                  </a:rPr>
                                  <m:t>𝟐𝟒𝟖</m:t>
                                </m:r>
                              </m:e>
                              <m:e>
                                <m:r>
                                  <a:rPr lang="en-US" sz="1300" b="1" i="1" smtClean="0">
                                    <a:latin typeface="Cambria Math" panose="02040503050406030204" pitchFamily="18" charset="0"/>
                                  </a:rPr>
                                  <m:t>𝟐𝟒𝟓</m:t>
                                </m:r>
                              </m:e>
                              <m:e>
                                <m:r>
                                  <a:rPr lang="en-US" sz="1300" b="1" i="1" smtClean="0">
                                    <a:latin typeface="Cambria Math" panose="02040503050406030204" pitchFamily="18" charset="0"/>
                                  </a:rPr>
                                  <m:t>𝟏𝟕𝟏</m:t>
                                </m:r>
                              </m:e>
                              <m:e>
                                <m:r>
                                  <a:rPr lang="en-US" sz="1300" b="1" i="1" smtClean="0">
                                    <a:latin typeface="Cambria Math" panose="02040503050406030204" pitchFamily="18" charset="0"/>
                                  </a:rPr>
                                  <m:t>𝟏𝟖𝟑</m:t>
                                </m:r>
                              </m:e>
                              <m:e>
                                <m:r>
                                  <a:rPr lang="en-US" sz="1300" b="1" i="1" smtClean="0">
                                    <a:latin typeface="Cambria Math" panose="02040503050406030204" pitchFamily="18" charset="0"/>
                                  </a:rPr>
                                  <m:t>𝟏𝟖𝟐</m:t>
                                </m:r>
                              </m:e>
                              <m:e>
                                <m:r>
                                  <a:rPr lang="en-US" sz="1300" b="1" i="1" smtClean="0">
                                    <a:latin typeface="Cambria Math" panose="02040503050406030204" pitchFamily="18" charset="0"/>
                                  </a:rPr>
                                  <m:t>𝟐𝟏𝟑</m:t>
                                </m:r>
                              </m:e>
                              <m:e>
                                <m:r>
                                  <a:rPr lang="en-US" sz="1300" b="1" i="1" smtClean="0">
                                    <a:latin typeface="Cambria Math" panose="02040503050406030204" pitchFamily="18" charset="0"/>
                                  </a:rPr>
                                  <m:t>𝟐𝟑𝟐</m:t>
                                </m:r>
                              </m:e>
                              <m:e>
                                <m:r>
                                  <a:rPr lang="en-US" sz="1300" b="1" i="1" smtClean="0">
                                    <a:latin typeface="Cambria Math" panose="02040503050406030204" pitchFamily="18" charset="0"/>
                                  </a:rPr>
                                  <m:t>𝟏𝟒𝟒</m:t>
                                </m:r>
                              </m:e>
                              <m:e>
                                <m:r>
                                  <a:rPr lang="en-US" sz="1300" b="1" i="1" smtClean="0">
                                    <a:latin typeface="Cambria Math" panose="02040503050406030204" pitchFamily="18" charset="0"/>
                                  </a:rPr>
                                  <m:t>𝟎𝟐𝟑</m:t>
                                </m:r>
                              </m:e>
                              <m:e>
                                <m:r>
                                  <a:rPr lang="en-US" sz="1300" b="1" i="1" smtClean="0">
                                    <a:latin typeface="Cambria Math" panose="02040503050406030204" pitchFamily="18" charset="0"/>
                                  </a:rPr>
                                  <m:t>𝟎𝟎𝟕</m:t>
                                </m:r>
                              </m:e>
                              <m:e>
                                <m:r>
                                  <a:rPr lang="en-US" sz="1300" b="1" i="1" smtClean="0">
                                    <a:latin typeface="Cambria Math" panose="02040503050406030204" pitchFamily="18" charset="0"/>
                                  </a:rPr>
                                  <m:t>𝟏𝟔𝟑</m:t>
                                </m:r>
                              </m:e>
                              <m:e>
                                <m:r>
                                  <a:rPr lang="en-US" sz="1300" b="1" i="1" smtClean="0">
                                    <a:latin typeface="Cambria Math" panose="02040503050406030204" pitchFamily="18" charset="0"/>
                                  </a:rPr>
                                  <m:t>𝟏𝟔𝟑</m:t>
                                </m:r>
                              </m:e>
                            </m:mr>
                          </m:m>
                        </m:e>
                      </m:d>
                    </m:oMath>
                  </m:oMathPara>
                </a14:m>
                <a:endParaRPr lang="en-US" sz="13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3003406" y="2201785"/>
                <a:ext cx="7434406" cy="200055"/>
              </a:xfrm>
              <a:prstGeom prst="rect">
                <a:avLst/>
              </a:prstGeom>
              <a:blipFill rotWithShape="0">
                <a:blip r:embed="rId5"/>
                <a:stretch>
                  <a:fillRect b="-15152"/>
                </a:stretch>
              </a:blipFill>
            </p:spPr>
            <p:txBody>
              <a:bodyPr/>
              <a:lstStyle/>
              <a:p>
                <a:r>
                  <a:rPr lang="en-US">
                    <a:noFill/>
                  </a:rPr>
                  <a:t> </a:t>
                </a:r>
              </a:p>
            </p:txBody>
          </p:sp>
        </mc:Fallback>
      </mc:AlternateContent>
      <p:grpSp>
        <p:nvGrpSpPr>
          <p:cNvPr id="31" name="Group 30"/>
          <p:cNvGrpSpPr/>
          <p:nvPr/>
        </p:nvGrpSpPr>
        <p:grpSpPr>
          <a:xfrm>
            <a:off x="3122612" y="3152632"/>
            <a:ext cx="2115011" cy="2438230"/>
            <a:chOff x="8151812" y="2349416"/>
            <a:chExt cx="2362200" cy="2723194"/>
          </a:xfrm>
        </p:grpSpPr>
        <p:cxnSp>
          <p:nvCxnSpPr>
            <p:cNvPr id="32" name="Straight Arrow Connector 31"/>
            <p:cNvCxnSpPr/>
            <p:nvPr/>
          </p:nvCxnSpPr>
          <p:spPr bwMode="auto">
            <a:xfrm>
              <a:off x="8151812" y="4564648"/>
              <a:ext cx="2362200" cy="507962"/>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33" name="Straight Arrow Connector 32"/>
            <p:cNvCxnSpPr/>
            <p:nvPr/>
          </p:nvCxnSpPr>
          <p:spPr bwMode="auto">
            <a:xfrm flipV="1">
              <a:off x="8151812" y="3633581"/>
              <a:ext cx="2061647" cy="93106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34" name="Straight Arrow Connector 33"/>
            <p:cNvCxnSpPr/>
            <p:nvPr/>
          </p:nvCxnSpPr>
          <p:spPr bwMode="auto">
            <a:xfrm flipV="1">
              <a:off x="8151812" y="2349416"/>
              <a:ext cx="0" cy="2215234"/>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grpSp>
      <p:sp>
        <p:nvSpPr>
          <p:cNvPr id="36" name="Content Placeholder 5"/>
          <p:cNvSpPr txBox="1">
            <a:spLocks/>
          </p:cNvSpPr>
          <p:nvPr/>
        </p:nvSpPr>
        <p:spPr>
          <a:xfrm rot="16200000">
            <a:off x="170395" y="4170022"/>
            <a:ext cx="2686950" cy="709467"/>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lgn="ctr">
              <a:lnSpc>
                <a:spcPct val="100000"/>
              </a:lnSpc>
              <a:buNone/>
            </a:pPr>
            <a:r>
              <a:rPr lang="en-US" kern="0" dirty="0" smtClean="0">
                <a:solidFill>
                  <a:sysClr val="windowText" lastClr="000000"/>
                </a:solidFill>
              </a:rPr>
              <a:t>Projection of First</a:t>
            </a:r>
            <a:br>
              <a:rPr lang="en-US" kern="0" dirty="0" smtClean="0">
                <a:solidFill>
                  <a:sysClr val="windowText" lastClr="000000"/>
                </a:solidFill>
              </a:rPr>
            </a:br>
            <a:r>
              <a:rPr lang="en-US" kern="0" dirty="0" smtClean="0">
                <a:solidFill>
                  <a:sysClr val="windowText" lastClr="000000"/>
                </a:solidFill>
              </a:rPr>
              <a:t>Three dimensions</a:t>
            </a:r>
            <a:endParaRPr lang="en-US" kern="0" dirty="0">
              <a:solidFill>
                <a:sysClr val="windowText" lastClr="000000"/>
              </a:solidFill>
            </a:endParaRPr>
          </a:p>
        </p:txBody>
      </p:sp>
      <p:sp>
        <p:nvSpPr>
          <p:cNvPr id="39" name="Rectangle 38"/>
          <p:cNvSpPr/>
          <p:nvPr/>
        </p:nvSpPr>
        <p:spPr>
          <a:xfrm rot="758045">
            <a:off x="4225133" y="5545544"/>
            <a:ext cx="915635" cy="369332"/>
          </a:xfrm>
          <a:prstGeom prst="rect">
            <a:avLst/>
          </a:prstGeom>
          <a:noFill/>
        </p:spPr>
        <p:txBody>
          <a:bodyPr wrap="none">
            <a:spAutoFit/>
          </a:bodyPr>
          <a:lstStyle/>
          <a:p>
            <a:pPr algn="ctr"/>
            <a:r>
              <a:rPr lang="en-US" sz="1800" b="1" dirty="0" smtClean="0"/>
              <a:t>Pixel 1</a:t>
            </a:r>
            <a:endParaRPr lang="en-US" sz="1800" b="1" dirty="0"/>
          </a:p>
        </p:txBody>
      </p:sp>
      <p:sp>
        <p:nvSpPr>
          <p:cNvPr id="41" name="Rectangle 40"/>
          <p:cNvSpPr/>
          <p:nvPr/>
        </p:nvSpPr>
        <p:spPr>
          <a:xfrm rot="20137617">
            <a:off x="4305171" y="3905665"/>
            <a:ext cx="915635" cy="369332"/>
          </a:xfrm>
          <a:prstGeom prst="rect">
            <a:avLst/>
          </a:prstGeom>
          <a:noFill/>
        </p:spPr>
        <p:txBody>
          <a:bodyPr wrap="none">
            <a:spAutoFit/>
          </a:bodyPr>
          <a:lstStyle/>
          <a:p>
            <a:pPr algn="ctr"/>
            <a:r>
              <a:rPr lang="en-US" sz="1800" b="1" dirty="0" smtClean="0"/>
              <a:t>Pixel 2</a:t>
            </a:r>
            <a:endParaRPr lang="en-US" sz="1800" b="1" dirty="0"/>
          </a:p>
        </p:txBody>
      </p:sp>
      <p:sp>
        <p:nvSpPr>
          <p:cNvPr id="45" name="Rectangle 44"/>
          <p:cNvSpPr/>
          <p:nvPr/>
        </p:nvSpPr>
        <p:spPr>
          <a:xfrm rot="16200000">
            <a:off x="2395694" y="3391664"/>
            <a:ext cx="915635" cy="369332"/>
          </a:xfrm>
          <a:prstGeom prst="rect">
            <a:avLst/>
          </a:prstGeom>
          <a:noFill/>
        </p:spPr>
        <p:txBody>
          <a:bodyPr wrap="none">
            <a:spAutoFit/>
          </a:bodyPr>
          <a:lstStyle/>
          <a:p>
            <a:pPr algn="ctr"/>
            <a:r>
              <a:rPr lang="en-US" sz="1800" b="1" dirty="0" smtClean="0"/>
              <a:t>Pixel 3</a:t>
            </a:r>
            <a:endParaRPr lang="en-US" sz="1800" b="1" dirty="0"/>
          </a:p>
        </p:txBody>
      </p:sp>
      <p:sp>
        <p:nvSpPr>
          <p:cNvPr id="46" name="Content Placeholder 5"/>
          <p:cNvSpPr txBox="1">
            <a:spLocks/>
          </p:cNvSpPr>
          <p:nvPr/>
        </p:nvSpPr>
        <p:spPr>
          <a:xfrm rot="16200000">
            <a:off x="596260" y="1622457"/>
            <a:ext cx="1835224" cy="709471"/>
          </a:xfrm>
          <a:prstGeom prst="rect">
            <a:avLst/>
          </a:prstGeom>
        </p:spPr>
        <p:txBody>
          <a:bodyPr anchor="ct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marL="0" indent="0" algn="ctr">
              <a:lnSpc>
                <a:spcPct val="100000"/>
              </a:lnSpc>
              <a:buNone/>
            </a:pPr>
            <a:r>
              <a:rPr lang="en-US" kern="0" dirty="0" smtClean="0">
                <a:solidFill>
                  <a:sysClr val="windowText" lastClr="000000"/>
                </a:solidFill>
              </a:rPr>
              <a:t>Image Vector</a:t>
            </a:r>
            <a:endParaRPr lang="en-US" kern="0" dirty="0">
              <a:solidFill>
                <a:sysClr val="windowText" lastClr="000000"/>
              </a:solidFill>
            </a:endParaRPr>
          </a:p>
        </p:txBody>
      </p:sp>
      <p:sp>
        <p:nvSpPr>
          <p:cNvPr id="47" name="Oval 46"/>
          <p:cNvSpPr/>
          <p:nvPr/>
        </p:nvSpPr>
        <p:spPr bwMode="auto">
          <a:xfrm>
            <a:off x="4682951" y="4659923"/>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cxnSp>
        <p:nvCxnSpPr>
          <p:cNvPr id="10" name="Straight Connector 9"/>
          <p:cNvCxnSpPr>
            <a:stCxn id="47" idx="4"/>
          </p:cNvCxnSpPr>
          <p:nvPr/>
        </p:nvCxnSpPr>
        <p:spPr bwMode="auto">
          <a:xfrm>
            <a:off x="4759151" y="4812323"/>
            <a:ext cx="0" cy="700742"/>
          </a:xfrm>
          <a:prstGeom prst="line">
            <a:avLst/>
          </a:prstGeom>
          <a:solidFill>
            <a:schemeClr val="accent1"/>
          </a:solidFill>
          <a:ln w="28575" cap="flat" cmpd="sng" algn="ctr">
            <a:solidFill>
              <a:schemeClr val="tx1"/>
            </a:solidFill>
            <a:prstDash val="sysDash"/>
            <a:round/>
            <a:headEnd type="none" w="sm" len="sm"/>
            <a:tailEnd type="none" w="sm" len="sm"/>
          </a:ln>
          <a:effectLst/>
        </p:spPr>
      </p:cxnSp>
      <p:cxnSp>
        <p:nvCxnSpPr>
          <p:cNvPr id="48" name="Straight Connector 47"/>
          <p:cNvCxnSpPr>
            <a:stCxn id="47" idx="2"/>
          </p:cNvCxnSpPr>
          <p:nvPr/>
        </p:nvCxnSpPr>
        <p:spPr bwMode="auto">
          <a:xfrm flipH="1" flipV="1">
            <a:off x="3160712" y="4402351"/>
            <a:ext cx="1522239" cy="333772"/>
          </a:xfrm>
          <a:prstGeom prst="line">
            <a:avLst/>
          </a:prstGeom>
          <a:solidFill>
            <a:schemeClr val="accent1"/>
          </a:solidFill>
          <a:ln w="28575" cap="flat" cmpd="sng" algn="ctr">
            <a:solidFill>
              <a:schemeClr val="tx1"/>
            </a:solidFill>
            <a:prstDash val="sysDash"/>
            <a:round/>
            <a:headEnd type="none" w="sm" len="sm"/>
            <a:tailEnd type="none" w="sm" len="sm"/>
          </a:ln>
          <a:effectLst/>
        </p:spPr>
      </p:cxnSp>
      <mc:AlternateContent xmlns:mc="http://schemas.openxmlformats.org/markup-compatibility/2006">
        <mc:Choice xmlns:a14="http://schemas.microsoft.com/office/drawing/2010/main" Requires="a14">
          <p:sp>
            <p:nvSpPr>
              <p:cNvPr id="16" name="TextBox 15"/>
              <p:cNvSpPr txBox="1"/>
              <p:nvPr/>
            </p:nvSpPr>
            <p:spPr>
              <a:xfrm rot="742931">
                <a:off x="4834586" y="4572268"/>
                <a:ext cx="1447296" cy="21544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sz="1400" b="1" i="1" smtClean="0">
                              <a:latin typeface="Cambria Math" panose="02040503050406030204" pitchFamily="18" charset="0"/>
                            </a:rPr>
                          </m:ctrlPr>
                        </m:dPr>
                        <m:e>
                          <m:m>
                            <m:mPr>
                              <m:mcs>
                                <m:mc>
                                  <m:mcPr>
                                    <m:count m:val="3"/>
                                    <m:mcJc m:val="center"/>
                                  </m:mcPr>
                                </m:mc>
                              </m:mcs>
                              <m:ctrlPr>
                                <a:rPr lang="en-US" sz="1400" b="1" i="1" smtClean="0">
                                  <a:latin typeface="Cambria Math" panose="02040503050406030204" pitchFamily="18" charset="0"/>
                                </a:rPr>
                              </m:ctrlPr>
                            </m:mPr>
                            <m:mr>
                              <m:e>
                                <m:r>
                                  <m:rPr>
                                    <m:brk m:alnAt="7"/>
                                  </m:rPr>
                                  <a:rPr lang="en-US" sz="1400" b="1" i="1" smtClean="0">
                                    <a:latin typeface="Cambria Math" panose="02040503050406030204" pitchFamily="18" charset="0"/>
                                  </a:rPr>
                                  <m:t>𝟐</m:t>
                                </m:r>
                                <m:r>
                                  <a:rPr lang="en-US" sz="1400" b="1" i="1" smtClean="0">
                                    <a:latin typeface="Cambria Math" panose="02040503050406030204" pitchFamily="18" charset="0"/>
                                  </a:rPr>
                                  <m:t>𝟎𝟔</m:t>
                                </m:r>
                              </m:e>
                              <m:e>
                                <m:r>
                                  <a:rPr lang="en-US" sz="1400" b="1" i="1" smtClean="0">
                                    <a:latin typeface="Cambria Math" panose="02040503050406030204" pitchFamily="18" charset="0"/>
                                  </a:rPr>
                                  <m:t>𝟎𝟎𝟎</m:t>
                                </m:r>
                              </m:e>
                              <m:e>
                                <m:r>
                                  <a:rPr lang="en-US" sz="1400" b="1" i="1" smtClean="0">
                                    <a:latin typeface="Cambria Math" panose="02040503050406030204" pitchFamily="18" charset="0"/>
                                  </a:rPr>
                                  <m:t>𝟎𝟕𝟓</m:t>
                                </m:r>
                              </m:e>
                            </m:mr>
                          </m:m>
                        </m:e>
                      </m:d>
                    </m:oMath>
                  </m:oMathPara>
                </a14:m>
                <a:endParaRPr lang="en-US" sz="1400" b="1" dirty="0"/>
              </a:p>
            </p:txBody>
          </p:sp>
        </mc:Choice>
        <mc:Fallback>
          <p:sp>
            <p:nvSpPr>
              <p:cNvPr id="16" name="TextBox 15"/>
              <p:cNvSpPr txBox="1">
                <a:spLocks noRot="1" noChangeAspect="1" noMove="1" noResize="1" noEditPoints="1" noAdjustHandles="1" noChangeArrowheads="1" noChangeShapeType="1" noTextEdit="1"/>
              </p:cNvSpPr>
              <p:nvPr/>
            </p:nvSpPr>
            <p:spPr>
              <a:xfrm rot="742931">
                <a:off x="4834586" y="4572268"/>
                <a:ext cx="1447296" cy="215444"/>
              </a:xfrm>
              <a:prstGeom prst="rect">
                <a:avLst/>
              </a:prstGeom>
              <a:blipFill rotWithShape="0">
                <a:blip r:embed="rId6"/>
                <a:stretch>
                  <a:fillRect l="-1667" b="-3488"/>
                </a:stretch>
              </a:blipFill>
            </p:spPr>
            <p:txBody>
              <a:bodyPr/>
              <a:lstStyle/>
              <a:p>
                <a:r>
                  <a:rPr lang="en-US">
                    <a:noFill/>
                  </a:rPr>
                  <a:t> </a:t>
                </a:r>
              </a:p>
            </p:txBody>
          </p:sp>
        </mc:Fallback>
      </mc:AlternateContent>
      <p:sp>
        <p:nvSpPr>
          <p:cNvPr id="49" name="Content Placeholder 5"/>
          <p:cNvSpPr txBox="1">
            <a:spLocks/>
          </p:cNvSpPr>
          <p:nvPr/>
        </p:nvSpPr>
        <p:spPr>
          <a:xfrm>
            <a:off x="6551907" y="3352800"/>
            <a:ext cx="4844251" cy="709467"/>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pPr>
            <a:r>
              <a:rPr lang="en-US" kern="0" dirty="0" smtClean="0">
                <a:solidFill>
                  <a:sysClr val="windowText" lastClr="000000"/>
                </a:solidFill>
              </a:rPr>
              <a:t>Full image lives in (</a:t>
            </a:r>
            <a:r>
              <a:rPr lang="en-US" kern="0" dirty="0" err="1" smtClean="0">
                <a:solidFill>
                  <a:sysClr val="windowText" lastClr="000000"/>
                </a:solidFill>
              </a:rPr>
              <a:t>unvisualizable</a:t>
            </a:r>
            <a:r>
              <a:rPr lang="en-US" kern="0" dirty="0" smtClean="0">
                <a:solidFill>
                  <a:sysClr val="windowText" lastClr="000000"/>
                </a:solidFill>
              </a:rPr>
              <a:t>) high dimensional space</a:t>
            </a:r>
            <a:endParaRPr lang="en-US" kern="0" dirty="0">
              <a:solidFill>
                <a:sysClr val="windowText" lastClr="000000"/>
              </a:solidFill>
            </a:endParaRPr>
          </a:p>
        </p:txBody>
      </p:sp>
      <p:sp>
        <p:nvSpPr>
          <p:cNvPr id="50" name="Content Placeholder 5"/>
          <p:cNvSpPr txBox="1">
            <a:spLocks/>
          </p:cNvSpPr>
          <p:nvPr/>
        </p:nvSpPr>
        <p:spPr>
          <a:xfrm>
            <a:off x="6551612" y="4648200"/>
            <a:ext cx="4844251" cy="709467"/>
          </a:xfrm>
          <a:prstGeom prst="rect">
            <a:avLst/>
          </a:prstGeom>
        </p:spPr>
        <p:txBody>
          <a:bodyPr/>
          <a:lst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pPr>
              <a:lnSpc>
                <a:spcPct val="100000"/>
              </a:lnSpc>
            </a:pPr>
            <a:r>
              <a:rPr lang="en-US" kern="0" dirty="0" smtClean="0">
                <a:solidFill>
                  <a:sysClr val="windowText" lastClr="000000"/>
                </a:solidFill>
              </a:rPr>
              <a:t>Extra color channels further multiply the number of dimensions</a:t>
            </a:r>
            <a:endParaRPr lang="en-US" kern="0" dirty="0">
              <a:solidFill>
                <a:sysClr val="windowText" lastClr="000000"/>
              </a:solidFill>
            </a:endParaRPr>
          </a:p>
        </p:txBody>
      </p:sp>
      <mc:AlternateContent xmlns:mc="http://schemas.openxmlformats.org/markup-compatibility/2006" xmlns:a14="http://schemas.microsoft.com/office/drawing/2010/main">
        <mc:Choice Requires="a14">
          <p:sp>
            <p:nvSpPr>
              <p:cNvPr id="51" name="TextBox 50"/>
              <p:cNvSpPr txBox="1"/>
              <p:nvPr/>
            </p:nvSpPr>
            <p:spPr>
              <a:xfrm>
                <a:off x="7891833" y="5316544"/>
                <a:ext cx="2632323"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𝐝𝐢𝐦</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𝐜𝐡</m:t>
                          </m:r>
                        </m:sub>
                      </m:sSub>
                    </m:oMath>
                  </m:oMathPara>
                </a14:m>
                <a:endParaRPr lang="en-US" sz="2000"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7891833" y="5316544"/>
                <a:ext cx="2632323" cy="335926"/>
              </a:xfrm>
              <a:prstGeom prst="rect">
                <a:avLst/>
              </a:prstGeom>
              <a:blipFill rotWithShape="0">
                <a:blip r:embed="rId7"/>
                <a:stretch>
                  <a:fillRect l="-2088" b="-23636"/>
                </a:stretch>
              </a:blipFill>
            </p:spPr>
            <p:txBody>
              <a:bodyPr/>
              <a:lstStyle/>
              <a:p>
                <a:r>
                  <a:rPr lang="en-US">
                    <a:noFill/>
                  </a:rPr>
                  <a:t> </a:t>
                </a:r>
              </a:p>
            </p:txBody>
          </p:sp>
        </mc:Fallback>
      </mc:AlternateContent>
    </p:spTree>
    <p:extLst>
      <p:ext uri="{BB962C8B-B14F-4D97-AF65-F5344CB8AC3E}">
        <p14:creationId xmlns:p14="http://schemas.microsoft.com/office/powerpoint/2010/main" val="3516197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Unique Image Occupies a Unique</a:t>
            </a:r>
            <a:br>
              <a:rPr lang="en-US" dirty="0" smtClean="0"/>
            </a:br>
            <a:r>
              <a:rPr lang="en-US" dirty="0" smtClean="0"/>
              <a:t>Point in the Image Space</a:t>
            </a:r>
            <a:endParaRPr lang="en-US" dirty="0"/>
          </a:p>
        </p:txBody>
      </p:sp>
      <p:sp>
        <p:nvSpPr>
          <p:cNvPr id="5" name="TextBox 4"/>
          <p:cNvSpPr txBox="1"/>
          <p:nvPr/>
        </p:nvSpPr>
        <p:spPr>
          <a:xfrm>
            <a:off x="443948" y="1868177"/>
            <a:ext cx="4431264"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t>Image values can be any discrete number in range</a:t>
            </a:r>
            <a:br>
              <a:rPr lang="en-US" sz="2000" b="1" dirty="0" smtClean="0"/>
            </a:br>
            <a:r>
              <a:rPr lang="en-US" sz="2000" b="1" dirty="0" smtClean="0"/>
              <a:t>[0, 255] (8-bits)</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smtClean="0"/>
              <a:t>One value per channel</a:t>
            </a:r>
          </a:p>
          <a:p>
            <a:pPr marL="742950" lvl="1" indent="-285750">
              <a:buFont typeface="Arial" panose="020B0604020202020204" pitchFamily="34" charset="0"/>
              <a:buChar char="•"/>
            </a:pPr>
            <a:r>
              <a:rPr lang="en-US" sz="2000" b="1" dirty="0" smtClean="0"/>
              <a:t>greyscale: 8-bits per pixel</a:t>
            </a:r>
          </a:p>
          <a:p>
            <a:pPr marL="742950" lvl="1" indent="-285750">
              <a:buFont typeface="Arial" panose="020B0604020202020204" pitchFamily="34" charset="0"/>
              <a:buChar char="•"/>
            </a:pPr>
            <a:r>
              <a:rPr lang="en-US" sz="2000" b="1" dirty="0" err="1" smtClean="0"/>
              <a:t>sRGB</a:t>
            </a:r>
            <a:r>
              <a:rPr lang="en-US" sz="2000" b="1" dirty="0" smtClean="0"/>
              <a:t>: 24-bits per pixel</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smtClean="0"/>
              <a:t>Each unique image corresponds to a unique location in the high dimensional image space</a:t>
            </a:r>
            <a:endParaRPr lang="en-US" sz="2000" b="1" dirty="0"/>
          </a:p>
        </p:txBody>
      </p:sp>
      <p:sp>
        <p:nvSpPr>
          <p:cNvPr id="29" name="Rounded Rectangle 28"/>
          <p:cNvSpPr/>
          <p:nvPr/>
        </p:nvSpPr>
        <p:spPr bwMode="auto">
          <a:xfrm>
            <a:off x="5408612" y="1371600"/>
            <a:ext cx="6442497" cy="4117275"/>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mc:AlternateContent xmlns:mc="http://schemas.openxmlformats.org/markup-compatibility/2006" xmlns:a14="http://schemas.microsoft.com/office/drawing/2010/main">
        <mc:Choice Requires="a14">
          <p:sp>
            <p:nvSpPr>
              <p:cNvPr id="31" name="TextBox 30"/>
              <p:cNvSpPr txBox="1"/>
              <p:nvPr/>
            </p:nvSpPr>
            <p:spPr>
              <a:xfrm>
                <a:off x="6433400" y="1920822"/>
                <a:ext cx="853439" cy="278063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r>
                                <a:rPr lang="en-US" b="1" i="1" smtClean="0">
                                  <a:latin typeface="Cambria Math" panose="02040503050406030204" pitchFamily="18" charset="0"/>
                                </a:rPr>
                                <m:t>𝟏𝟖𝟎</m:t>
                              </m:r>
                            </m:e>
                            <m:e>
                              <m:r>
                                <a:rPr lang="en-US" b="1" i="1" smtClean="0">
                                  <a:latin typeface="Cambria Math" panose="02040503050406030204" pitchFamily="18" charset="0"/>
                                </a:rPr>
                                <m:t>𝟐𝟎𝟎</m:t>
                              </m:r>
                            </m:e>
                            <m:e>
                              <m:r>
                                <a:rPr lang="en-US" b="1" i="1" smtClean="0">
                                  <a:latin typeface="Cambria Math" panose="02040503050406030204" pitchFamily="18" charset="0"/>
                                </a:rPr>
                                <m:t>𝟏𝟎𝟓</m:t>
                              </m:r>
                            </m:e>
                            <m:e>
                              <m:r>
                                <a:rPr lang="en-US" b="1" i="1" smtClean="0">
                                  <a:latin typeface="Cambria Math" panose="02040503050406030204" pitchFamily="18" charset="0"/>
                                </a:rPr>
                                <m:t>𝟕𝟔</m:t>
                              </m:r>
                            </m:e>
                            <m:e>
                              <m:r>
                                <a:rPr lang="en-US" b="1" i="1" smtClean="0">
                                  <a:latin typeface="Cambria Math" panose="02040503050406030204" pitchFamily="18" charset="0"/>
                                </a:rPr>
                                <m:t>𝟑𝟐</m:t>
                              </m:r>
                            </m:e>
                            <m:e>
                              <m:r>
                                <a:rPr lang="en-US" b="1" i="1" smtClean="0">
                                  <a:latin typeface="Cambria Math" panose="02040503050406030204" pitchFamily="18" charset="0"/>
                                </a:rPr>
                                <m:t>𝟗𝟐</m:t>
                              </m:r>
                            </m:e>
                            <m:e>
                              <m:r>
                                <a:rPr lang="en-US" b="1" i="1" smtClean="0">
                                  <a:latin typeface="Cambria Math" panose="02040503050406030204" pitchFamily="18" charset="0"/>
                                </a:rPr>
                                <m:t>⋮</m:t>
                              </m:r>
                            </m:e>
                            <m:e>
                              <m:r>
                                <a:rPr lang="en-US" b="1" i="1" smtClean="0">
                                  <a:latin typeface="Cambria Math" panose="02040503050406030204" pitchFamily="18" charset="0"/>
                                </a:rPr>
                                <m:t>𝟏𝟏𝟓</m:t>
                              </m:r>
                            </m:e>
                          </m:eqArr>
                        </m:e>
                      </m:d>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6433400" y="1920822"/>
                <a:ext cx="853439" cy="2780633"/>
              </a:xfrm>
              <a:prstGeom prst="rect">
                <a:avLst/>
              </a:prstGeom>
              <a:blipFill rotWithShape="0">
                <a:blip r:embed="rId3"/>
                <a:stretch>
                  <a:fillRect/>
                </a:stretch>
              </a:blipFill>
            </p:spPr>
            <p:txBody>
              <a:bodyPr/>
              <a:lstStyle/>
              <a:p>
                <a:r>
                  <a:rPr lang="en-US">
                    <a:noFill/>
                  </a:rPr>
                  <a:t> </a:t>
                </a:r>
              </a:p>
            </p:txBody>
          </p:sp>
        </mc:Fallback>
      </mc:AlternateContent>
      <p:grpSp>
        <p:nvGrpSpPr>
          <p:cNvPr id="32" name="Group 31"/>
          <p:cNvGrpSpPr/>
          <p:nvPr/>
        </p:nvGrpSpPr>
        <p:grpSpPr>
          <a:xfrm>
            <a:off x="8311626" y="2253954"/>
            <a:ext cx="2115011" cy="2438230"/>
            <a:chOff x="8151812" y="2349416"/>
            <a:chExt cx="2362200" cy="2723194"/>
          </a:xfrm>
        </p:grpSpPr>
        <p:cxnSp>
          <p:nvCxnSpPr>
            <p:cNvPr id="33" name="Straight Arrow Connector 32"/>
            <p:cNvCxnSpPr/>
            <p:nvPr/>
          </p:nvCxnSpPr>
          <p:spPr bwMode="auto">
            <a:xfrm>
              <a:off x="8151812" y="4564648"/>
              <a:ext cx="2362200" cy="507962"/>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34" name="Straight Arrow Connector 33"/>
            <p:cNvCxnSpPr/>
            <p:nvPr/>
          </p:nvCxnSpPr>
          <p:spPr bwMode="auto">
            <a:xfrm flipV="1">
              <a:off x="8151812" y="3633581"/>
              <a:ext cx="2061647" cy="93106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35" name="Straight Arrow Connector 34"/>
            <p:cNvCxnSpPr/>
            <p:nvPr/>
          </p:nvCxnSpPr>
          <p:spPr bwMode="auto">
            <a:xfrm flipV="1">
              <a:off x="8151812" y="2349416"/>
              <a:ext cx="0" cy="2215234"/>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grpSp>
      <p:sp>
        <p:nvSpPr>
          <p:cNvPr id="36" name="Rectangle 35"/>
          <p:cNvSpPr/>
          <p:nvPr/>
        </p:nvSpPr>
        <p:spPr>
          <a:xfrm>
            <a:off x="5544408" y="4778866"/>
            <a:ext cx="2641637" cy="633810"/>
          </a:xfrm>
          <a:prstGeom prst="rect">
            <a:avLst/>
          </a:prstGeom>
        </p:spPr>
        <p:txBody>
          <a:bodyPr wrap="square">
            <a:spAutoFit/>
          </a:bodyPr>
          <a:lstStyle/>
          <a:p>
            <a:pPr algn="ctr"/>
            <a:r>
              <a:rPr lang="en-US" sz="1800" b="1" dirty="0" smtClean="0"/>
              <a:t>vector values represent pixel values</a:t>
            </a:r>
            <a:endParaRPr lang="en-US" sz="1800" b="1" dirty="0"/>
          </a:p>
        </p:txBody>
      </p:sp>
      <p:sp>
        <p:nvSpPr>
          <p:cNvPr id="37" name="Oval 36"/>
          <p:cNvSpPr/>
          <p:nvPr/>
        </p:nvSpPr>
        <p:spPr bwMode="auto">
          <a:xfrm>
            <a:off x="9158380" y="2494342"/>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38" name="Rectangle 37"/>
          <p:cNvSpPr/>
          <p:nvPr/>
        </p:nvSpPr>
        <p:spPr>
          <a:xfrm>
            <a:off x="8486867" y="4759946"/>
            <a:ext cx="2302839" cy="646331"/>
          </a:xfrm>
          <a:prstGeom prst="rect">
            <a:avLst/>
          </a:prstGeom>
        </p:spPr>
        <p:txBody>
          <a:bodyPr wrap="square">
            <a:spAutoFit/>
          </a:bodyPr>
          <a:lstStyle/>
          <a:p>
            <a:pPr algn="ctr"/>
            <a:r>
              <a:rPr lang="en-US" sz="1800" b="1" dirty="0" smtClean="0"/>
              <a:t>each pixel-channel is an axis</a:t>
            </a:r>
            <a:endParaRPr lang="en-US" sz="1800" b="1" dirty="0"/>
          </a:p>
        </p:txBody>
      </p:sp>
      <p:sp>
        <p:nvSpPr>
          <p:cNvPr id="39" name="Oval 38"/>
          <p:cNvSpPr/>
          <p:nvPr/>
        </p:nvSpPr>
        <p:spPr bwMode="auto">
          <a:xfrm>
            <a:off x="9546845" y="2341942"/>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1" name="Oval 40"/>
          <p:cNvSpPr/>
          <p:nvPr/>
        </p:nvSpPr>
        <p:spPr bwMode="auto">
          <a:xfrm>
            <a:off x="9257287" y="2953863"/>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5" name="Oval 44"/>
          <p:cNvSpPr/>
          <p:nvPr/>
        </p:nvSpPr>
        <p:spPr bwMode="auto">
          <a:xfrm>
            <a:off x="9679223" y="3219449"/>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6" name="Oval 45"/>
          <p:cNvSpPr/>
          <p:nvPr/>
        </p:nvSpPr>
        <p:spPr bwMode="auto">
          <a:xfrm>
            <a:off x="10097662" y="3105000"/>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7" name="Oval 46"/>
          <p:cNvSpPr/>
          <p:nvPr/>
        </p:nvSpPr>
        <p:spPr bwMode="auto">
          <a:xfrm>
            <a:off x="10021462" y="3544020"/>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8" name="Oval 47"/>
          <p:cNvSpPr/>
          <p:nvPr/>
        </p:nvSpPr>
        <p:spPr bwMode="auto">
          <a:xfrm>
            <a:off x="10032361" y="3858683"/>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9" name="Oval 48"/>
          <p:cNvSpPr/>
          <p:nvPr/>
        </p:nvSpPr>
        <p:spPr bwMode="auto">
          <a:xfrm>
            <a:off x="9679223" y="3780863"/>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0" name="Oval 49"/>
          <p:cNvSpPr/>
          <p:nvPr/>
        </p:nvSpPr>
        <p:spPr bwMode="auto">
          <a:xfrm>
            <a:off x="9333487" y="2649063"/>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1" name="Oval 50"/>
          <p:cNvSpPr/>
          <p:nvPr/>
        </p:nvSpPr>
        <p:spPr bwMode="auto">
          <a:xfrm>
            <a:off x="9485887" y="2801463"/>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mc:AlternateContent xmlns:mc="http://schemas.openxmlformats.org/markup-compatibility/2006" xmlns:a14="http://schemas.microsoft.com/office/drawing/2010/main">
        <mc:Choice Requires="a14">
          <p:sp>
            <p:nvSpPr>
              <p:cNvPr id="52" name="TextBox 51"/>
              <p:cNvSpPr txBox="1"/>
              <p:nvPr/>
            </p:nvSpPr>
            <p:spPr>
              <a:xfrm>
                <a:off x="5563995" y="1546191"/>
                <a:ext cx="2592248"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𝐝𝐢𝐦</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𝐜𝐡</m:t>
                          </m:r>
                        </m:sub>
                      </m:sSub>
                    </m:oMath>
                  </m:oMathPara>
                </a14:m>
                <a:endParaRPr lang="en-US" sz="2000" b="1" dirty="0"/>
              </a:p>
            </p:txBody>
          </p:sp>
        </mc:Choice>
        <mc:Fallback xmlns="">
          <p:sp>
            <p:nvSpPr>
              <p:cNvPr id="52" name="TextBox 51"/>
              <p:cNvSpPr txBox="1">
                <a:spLocks noRot="1" noChangeAspect="1" noMove="1" noResize="1" noEditPoints="1" noAdjustHandles="1" noChangeArrowheads="1" noChangeShapeType="1" noTextEdit="1"/>
              </p:cNvSpPr>
              <p:nvPr/>
            </p:nvSpPr>
            <p:spPr>
              <a:xfrm>
                <a:off x="5563995" y="1546191"/>
                <a:ext cx="2592248" cy="335926"/>
              </a:xfrm>
              <a:prstGeom prst="rect">
                <a:avLst/>
              </a:prstGeom>
              <a:blipFill rotWithShape="0">
                <a:blip r:embed="rId4"/>
                <a:stretch>
                  <a:fillRect l="-2824" b="-21818"/>
                </a:stretch>
              </a:blipFill>
            </p:spPr>
            <p:txBody>
              <a:bodyPr/>
              <a:lstStyle/>
              <a:p>
                <a:r>
                  <a:rPr lang="en-US">
                    <a:noFill/>
                  </a:rPr>
                  <a:t> </a:t>
                </a:r>
              </a:p>
            </p:txBody>
          </p:sp>
        </mc:Fallback>
      </mc:AlternateContent>
      <p:sp>
        <p:nvSpPr>
          <p:cNvPr id="53" name="Rectangle 52"/>
          <p:cNvSpPr/>
          <p:nvPr/>
        </p:nvSpPr>
        <p:spPr>
          <a:xfrm>
            <a:off x="10249259" y="3607115"/>
            <a:ext cx="1482900" cy="923330"/>
          </a:xfrm>
          <a:prstGeom prst="rect">
            <a:avLst/>
          </a:prstGeom>
        </p:spPr>
        <p:txBody>
          <a:bodyPr wrap="square">
            <a:spAutoFit/>
          </a:bodyPr>
          <a:lstStyle/>
          <a:p>
            <a:pPr algn="ctr"/>
            <a:r>
              <a:rPr lang="en-US" sz="1800" b="1" dirty="0" smtClean="0"/>
              <a:t>each image is a single position</a:t>
            </a:r>
            <a:endParaRPr lang="en-US" sz="1800" b="1" dirty="0"/>
          </a:p>
        </p:txBody>
      </p:sp>
      <mc:AlternateContent xmlns:mc="http://schemas.openxmlformats.org/markup-compatibility/2006" xmlns:a14="http://schemas.microsoft.com/office/drawing/2010/main">
        <mc:Choice Requires="a14">
          <p:sp>
            <p:nvSpPr>
              <p:cNvPr id="55" name="Rectangle 54"/>
              <p:cNvSpPr/>
              <p:nvPr/>
            </p:nvSpPr>
            <p:spPr>
              <a:xfrm>
                <a:off x="8531594" y="1466042"/>
                <a:ext cx="2213386" cy="646331"/>
              </a:xfrm>
              <a:prstGeom prst="rect">
                <a:avLst/>
              </a:prstGeom>
            </p:spPr>
            <p:txBody>
              <a:bodyPr wrap="square">
                <a:spAutoFit/>
              </a:bodyPr>
              <a:lstStyle/>
              <a:p>
                <a:pPr algn="ctr"/>
                <a14:m>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𝑵</m:t>
                        </m:r>
                      </m:e>
                      <m:sub>
                        <m:r>
                          <a:rPr lang="en-US" sz="1800" b="1">
                            <a:latin typeface="Cambria Math" panose="02040503050406030204" pitchFamily="18" charset="0"/>
                          </a:rPr>
                          <m:t>𝐝𝐢𝐦</m:t>
                        </m:r>
                      </m:sub>
                    </m:sSub>
                  </m:oMath>
                </a14:m>
                <a:r>
                  <a:rPr lang="en-US" sz="1800" b="1" dirty="0" smtClean="0"/>
                  <a:t> dimensional image space</a:t>
                </a:r>
                <a:endParaRPr lang="en-US" sz="1800" b="1" dirty="0"/>
              </a:p>
            </p:txBody>
          </p:sp>
        </mc:Choice>
        <mc:Fallback xmlns="">
          <p:sp>
            <p:nvSpPr>
              <p:cNvPr id="55" name="Rectangle 54"/>
              <p:cNvSpPr>
                <a:spLocks noRot="1" noChangeAspect="1" noMove="1" noResize="1" noEditPoints="1" noAdjustHandles="1" noChangeArrowheads="1" noChangeShapeType="1" noTextEdit="1"/>
              </p:cNvSpPr>
              <p:nvPr/>
            </p:nvSpPr>
            <p:spPr>
              <a:xfrm>
                <a:off x="8531594" y="1466042"/>
                <a:ext cx="2213386" cy="646331"/>
              </a:xfrm>
              <a:prstGeom prst="rect">
                <a:avLst/>
              </a:prstGeom>
              <a:blipFill rotWithShape="0">
                <a:blip r:embed="rId5"/>
                <a:stretch>
                  <a:fillRect t="-4673" r="-1377" b="-13084"/>
                </a:stretch>
              </a:blipFill>
            </p:spPr>
            <p:txBody>
              <a:bodyPr/>
              <a:lstStyle/>
              <a:p>
                <a:r>
                  <a:rPr lang="en-US">
                    <a:noFill/>
                  </a:rPr>
                  <a:t> </a:t>
                </a:r>
              </a:p>
            </p:txBody>
          </p:sp>
        </mc:Fallback>
      </mc:AlternateContent>
      <p:sp>
        <p:nvSpPr>
          <p:cNvPr id="57" name="Rectangle 56"/>
          <p:cNvSpPr/>
          <p:nvPr/>
        </p:nvSpPr>
        <p:spPr>
          <a:xfrm>
            <a:off x="9979270" y="2394216"/>
            <a:ext cx="1114125" cy="369332"/>
          </a:xfrm>
          <a:prstGeom prst="rect">
            <a:avLst/>
          </a:prstGeom>
        </p:spPr>
        <p:txBody>
          <a:bodyPr wrap="square">
            <a:spAutoFit/>
          </a:bodyPr>
          <a:lstStyle/>
          <a:p>
            <a:pPr algn="ctr"/>
            <a:r>
              <a:rPr lang="en-US" sz="1800" b="1" dirty="0" smtClean="0">
                <a:solidFill>
                  <a:srgbClr val="C00000"/>
                </a:solidFill>
              </a:rPr>
              <a:t>Class A</a:t>
            </a:r>
            <a:endParaRPr lang="en-US" sz="1800" b="1" dirty="0">
              <a:solidFill>
                <a:srgbClr val="C00000"/>
              </a:solidFill>
            </a:endParaRPr>
          </a:p>
        </p:txBody>
      </p:sp>
      <p:sp>
        <p:nvSpPr>
          <p:cNvPr id="59" name="Rectangle 58"/>
          <p:cNvSpPr/>
          <p:nvPr/>
        </p:nvSpPr>
        <p:spPr>
          <a:xfrm>
            <a:off x="10355347" y="3044737"/>
            <a:ext cx="1114125" cy="369332"/>
          </a:xfrm>
          <a:prstGeom prst="rect">
            <a:avLst/>
          </a:prstGeom>
        </p:spPr>
        <p:txBody>
          <a:bodyPr wrap="square">
            <a:spAutoFit/>
          </a:bodyPr>
          <a:lstStyle/>
          <a:p>
            <a:pPr algn="ctr"/>
            <a:r>
              <a:rPr lang="en-US" sz="1800" b="1" dirty="0" smtClean="0">
                <a:solidFill>
                  <a:schemeClr val="accent5">
                    <a:lumMod val="50000"/>
                  </a:schemeClr>
                </a:solidFill>
              </a:rPr>
              <a:t>Class B</a:t>
            </a:r>
            <a:endParaRPr lang="en-US" sz="1800" b="1" dirty="0">
              <a:solidFill>
                <a:schemeClr val="accent5">
                  <a:lumMod val="50000"/>
                </a:schemeClr>
              </a:solidFill>
            </a:endParaRPr>
          </a:p>
        </p:txBody>
      </p:sp>
    </p:spTree>
    <p:extLst>
      <p:ext uri="{BB962C8B-B14F-4D97-AF65-F5344CB8AC3E}">
        <p14:creationId xmlns:p14="http://schemas.microsoft.com/office/powerpoint/2010/main" val="2143900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12" y="990600"/>
            <a:ext cx="6724650" cy="5299024"/>
          </a:xfrm>
          <a:prstGeom prst="rect">
            <a:avLst/>
          </a:prstGeom>
        </p:spPr>
      </p:pic>
    </p:spTree>
    <p:extLst>
      <p:ext uri="{BB962C8B-B14F-4D97-AF65-F5344CB8AC3E}">
        <p14:creationId xmlns:p14="http://schemas.microsoft.com/office/powerpoint/2010/main" val="1392254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948635" y="2316504"/>
                <a:ext cx="1176989"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rPr>
                        <m:t>=</m:t>
                      </m:r>
                      <m:r>
                        <a:rPr lang="en-US" sz="2000" b="1" i="1" smtClean="0">
                          <a:latin typeface="Cambria Math" panose="02040503050406030204" pitchFamily="18" charset="0"/>
                        </a:rPr>
                        <m:t>𝟒𝟎𝟓</m:t>
                      </m:r>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948635" y="2316504"/>
                <a:ext cx="1176989" cy="307777"/>
              </a:xfrm>
              <a:prstGeom prst="rect">
                <a:avLst/>
              </a:prstGeom>
              <a:blipFill rotWithShape="0">
                <a:blip r:embed="rId2"/>
                <a:stretch>
                  <a:fillRect l="-7254" r="-103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6200000">
                <a:off x="-40091" y="4127876"/>
                <a:ext cx="1180195"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𝟒𝟎𝟓</m:t>
                      </m:r>
                    </m:oMath>
                  </m:oMathPara>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40091" y="4127876"/>
                <a:ext cx="1180195" cy="335926"/>
              </a:xfrm>
              <a:prstGeom prst="rect">
                <a:avLst/>
              </a:prstGeom>
              <a:blipFill rotWithShape="0">
                <a:blip r:embed="rId3"/>
                <a:stretch>
                  <a:fillRect t="-1554" r="-21818" b="-7254"/>
                </a:stretch>
              </a:blipFill>
            </p:spPr>
            <p:txBody>
              <a:bodyPr/>
              <a:lstStyle/>
              <a:p>
                <a:r>
                  <a:rPr lang="en-US">
                    <a:noFill/>
                  </a:rPr>
                  <a:t> </a:t>
                </a:r>
              </a:p>
            </p:txBody>
          </p:sp>
        </mc:Fallback>
      </mc:AlternateContent>
      <p:sp>
        <p:nvSpPr>
          <p:cNvPr id="6" name="Left Brace 5"/>
          <p:cNvSpPr/>
          <p:nvPr/>
        </p:nvSpPr>
        <p:spPr bwMode="auto">
          <a:xfrm>
            <a:off x="809995" y="2891593"/>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7" name="Left Brace 6"/>
          <p:cNvSpPr/>
          <p:nvPr/>
        </p:nvSpPr>
        <p:spPr bwMode="auto">
          <a:xfrm rot="5400000">
            <a:off x="2359863" y="1352517"/>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8" name="TextBox 7"/>
          <p:cNvSpPr txBox="1"/>
          <p:nvPr/>
        </p:nvSpPr>
        <p:spPr>
          <a:xfrm>
            <a:off x="443940" y="1295399"/>
            <a:ext cx="11300943" cy="954107"/>
          </a:xfrm>
          <a:prstGeom prst="rect">
            <a:avLst/>
          </a:prstGeom>
          <a:noFill/>
        </p:spPr>
        <p:txBody>
          <a:bodyPr wrap="square" rtlCol="0">
            <a:spAutoFit/>
          </a:bodyPr>
          <a:lstStyle/>
          <a:p>
            <a:pPr algn="ctr"/>
            <a:r>
              <a:rPr lang="en-US" sz="2800" b="1" dirty="0" smtClean="0"/>
              <a:t>How many dimensions in the following image assuming it is stored in </a:t>
            </a:r>
            <a:r>
              <a:rPr lang="en-US" sz="2800" b="1" dirty="0" err="1" smtClean="0"/>
              <a:t>sRGB</a:t>
            </a:r>
            <a:r>
              <a:rPr lang="en-US" sz="2800" b="1" dirty="0" smtClean="0"/>
              <a:t> format?</a:t>
            </a:r>
            <a:endParaRPr lang="en-US" sz="28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2" y="2891593"/>
            <a:ext cx="2814923" cy="2814923"/>
          </a:xfrm>
          <a:prstGeom prst="rect">
            <a:avLst/>
          </a:prstGeom>
        </p:spPr>
      </p:pic>
      <p:sp>
        <p:nvSpPr>
          <p:cNvPr id="10" name="Content Placeholder 2"/>
          <p:cNvSpPr txBox="1">
            <a:spLocks/>
          </p:cNvSpPr>
          <p:nvPr/>
        </p:nvSpPr>
        <p:spPr>
          <a:xfrm>
            <a:off x="4799012" y="2971800"/>
            <a:ext cx="4622393"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164025</a:t>
            </a:r>
          </a:p>
          <a:p>
            <a:pPr marL="457200" indent="-457200">
              <a:spcBef>
                <a:spcPts val="0"/>
              </a:spcBef>
              <a:spcAft>
                <a:spcPts val="1200"/>
              </a:spcAft>
              <a:buFontTx/>
              <a:buAutoNum type="alphaUcParenR"/>
            </a:pPr>
            <a:r>
              <a:rPr lang="en-US" sz="2400" kern="0" dirty="0" smtClean="0"/>
              <a:t> 492075</a:t>
            </a:r>
          </a:p>
          <a:p>
            <a:pPr marL="457200" indent="-457200">
              <a:spcBef>
                <a:spcPts val="0"/>
              </a:spcBef>
              <a:spcAft>
                <a:spcPts val="1200"/>
              </a:spcAft>
              <a:buFontTx/>
              <a:buAutoNum type="alphaUcParenR"/>
            </a:pPr>
            <a:r>
              <a:rPr lang="en-US" sz="2400" kern="0" dirty="0" smtClean="0"/>
              <a:t> 41826375</a:t>
            </a:r>
          </a:p>
          <a:p>
            <a:pPr marL="457200" indent="-457200">
              <a:spcBef>
                <a:spcPts val="0"/>
              </a:spcBef>
              <a:spcAft>
                <a:spcPts val="1200"/>
              </a:spcAft>
              <a:buFontTx/>
              <a:buAutoNum type="alphaUcParenR"/>
            </a:pPr>
            <a:r>
              <a:rPr lang="en-US" sz="2400" kern="0" dirty="0" smtClean="0"/>
              <a:t> 41990400</a:t>
            </a:r>
            <a:endParaRPr lang="en-US" sz="2400" kern="0" dirty="0"/>
          </a:p>
        </p:txBody>
      </p:sp>
    </p:spTree>
    <p:extLst>
      <p:ext uri="{BB962C8B-B14F-4D97-AF65-F5344CB8AC3E}">
        <p14:creationId xmlns:p14="http://schemas.microsoft.com/office/powerpoint/2010/main" val="1830959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948635" y="2316504"/>
                <a:ext cx="1176989"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rPr>
                        <m:t>=</m:t>
                      </m:r>
                      <m:r>
                        <a:rPr lang="en-US" sz="2000" b="1" i="1" smtClean="0">
                          <a:latin typeface="Cambria Math" panose="02040503050406030204" pitchFamily="18" charset="0"/>
                        </a:rPr>
                        <m:t>𝟒𝟎𝟓</m:t>
                      </m:r>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948635" y="2316504"/>
                <a:ext cx="1176989" cy="307777"/>
              </a:xfrm>
              <a:prstGeom prst="rect">
                <a:avLst/>
              </a:prstGeom>
              <a:blipFill rotWithShape="0">
                <a:blip r:embed="rId2"/>
                <a:stretch>
                  <a:fillRect l="-7254" r="-103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6200000">
                <a:off x="-40091" y="4127876"/>
                <a:ext cx="1180195"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𝟒𝟎𝟓</m:t>
                      </m:r>
                    </m:oMath>
                  </m:oMathPara>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40091" y="4127876"/>
                <a:ext cx="1180195" cy="335926"/>
              </a:xfrm>
              <a:prstGeom prst="rect">
                <a:avLst/>
              </a:prstGeom>
              <a:blipFill rotWithShape="0">
                <a:blip r:embed="rId3"/>
                <a:stretch>
                  <a:fillRect t="-1554" r="-21818" b="-7254"/>
                </a:stretch>
              </a:blipFill>
            </p:spPr>
            <p:txBody>
              <a:bodyPr/>
              <a:lstStyle/>
              <a:p>
                <a:r>
                  <a:rPr lang="en-US">
                    <a:noFill/>
                  </a:rPr>
                  <a:t> </a:t>
                </a:r>
              </a:p>
            </p:txBody>
          </p:sp>
        </mc:Fallback>
      </mc:AlternateContent>
      <p:sp>
        <p:nvSpPr>
          <p:cNvPr id="6" name="Left Brace 5"/>
          <p:cNvSpPr/>
          <p:nvPr/>
        </p:nvSpPr>
        <p:spPr bwMode="auto">
          <a:xfrm>
            <a:off x="809995" y="2891593"/>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7" name="Left Brace 6"/>
          <p:cNvSpPr/>
          <p:nvPr/>
        </p:nvSpPr>
        <p:spPr bwMode="auto">
          <a:xfrm rot="5400000">
            <a:off x="2359863" y="1352517"/>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8" name="TextBox 7"/>
          <p:cNvSpPr txBox="1"/>
          <p:nvPr/>
        </p:nvSpPr>
        <p:spPr>
          <a:xfrm>
            <a:off x="443940" y="1295399"/>
            <a:ext cx="11300943" cy="954107"/>
          </a:xfrm>
          <a:prstGeom prst="rect">
            <a:avLst/>
          </a:prstGeom>
          <a:noFill/>
        </p:spPr>
        <p:txBody>
          <a:bodyPr wrap="square" rtlCol="0">
            <a:spAutoFit/>
          </a:bodyPr>
          <a:lstStyle/>
          <a:p>
            <a:pPr algn="ctr"/>
            <a:r>
              <a:rPr lang="en-US" sz="2800" b="1" dirty="0" smtClean="0"/>
              <a:t>How many dimensions in the following image assuming it is stored in </a:t>
            </a:r>
            <a:r>
              <a:rPr lang="en-US" sz="2800" b="1" dirty="0" err="1" smtClean="0"/>
              <a:t>sRGB</a:t>
            </a:r>
            <a:r>
              <a:rPr lang="en-US" sz="2800" b="1" dirty="0" smtClean="0"/>
              <a:t> format?</a:t>
            </a:r>
            <a:endParaRPr lang="en-US" sz="28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2" y="2891593"/>
            <a:ext cx="2814923" cy="2814923"/>
          </a:xfrm>
          <a:prstGeom prst="rect">
            <a:avLst/>
          </a:prstGeom>
        </p:spPr>
      </p:pic>
      <p:sp>
        <p:nvSpPr>
          <p:cNvPr id="10" name="Content Placeholder 2"/>
          <p:cNvSpPr txBox="1">
            <a:spLocks/>
          </p:cNvSpPr>
          <p:nvPr/>
        </p:nvSpPr>
        <p:spPr>
          <a:xfrm>
            <a:off x="4799012" y="2971800"/>
            <a:ext cx="4622393"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164025</a:t>
            </a:r>
          </a:p>
          <a:p>
            <a:pPr marL="457200" indent="-457200">
              <a:spcBef>
                <a:spcPts val="0"/>
              </a:spcBef>
              <a:spcAft>
                <a:spcPts val="1200"/>
              </a:spcAft>
              <a:buFontTx/>
              <a:buAutoNum type="alphaUcParenR"/>
            </a:pPr>
            <a:r>
              <a:rPr lang="en-US" sz="2400" kern="0" dirty="0" smtClean="0"/>
              <a:t> 492075</a:t>
            </a:r>
          </a:p>
          <a:p>
            <a:pPr marL="457200" indent="-457200">
              <a:spcBef>
                <a:spcPts val="0"/>
              </a:spcBef>
              <a:spcAft>
                <a:spcPts val="1200"/>
              </a:spcAft>
              <a:buFontTx/>
              <a:buAutoNum type="alphaUcParenR"/>
            </a:pPr>
            <a:r>
              <a:rPr lang="en-US" sz="2400" kern="0" dirty="0" smtClean="0"/>
              <a:t> 41826375</a:t>
            </a:r>
          </a:p>
          <a:p>
            <a:pPr marL="457200" indent="-457200">
              <a:spcBef>
                <a:spcPts val="0"/>
              </a:spcBef>
              <a:spcAft>
                <a:spcPts val="1200"/>
              </a:spcAft>
              <a:buFontTx/>
              <a:buAutoNum type="alphaUcParenR"/>
            </a:pPr>
            <a:r>
              <a:rPr lang="en-US" sz="2400" kern="0" dirty="0" smtClean="0"/>
              <a:t> 41990400</a:t>
            </a:r>
            <a:endParaRPr lang="en-US" sz="2400" kern="0" dirty="0"/>
          </a:p>
        </p:txBody>
      </p:sp>
      <p:sp>
        <p:nvSpPr>
          <p:cNvPr id="11" name="Rectangle 10">
            <a:extLst>
              <a:ext uri="{FF2B5EF4-FFF2-40B4-BE49-F238E27FC236}">
                <a16:creationId xmlns="" xmlns:a16="http://schemas.microsoft.com/office/drawing/2014/main" id="{80FF5FFF-9D7A-4DD9-B763-F26B24205C4C}"/>
              </a:ext>
            </a:extLst>
          </p:cNvPr>
          <p:cNvSpPr/>
          <p:nvPr/>
        </p:nvSpPr>
        <p:spPr bwMode="auto">
          <a:xfrm>
            <a:off x="4780281" y="3390308"/>
            <a:ext cx="2204466" cy="490568"/>
          </a:xfrm>
          <a:prstGeom prst="rect">
            <a:avLst/>
          </a:prstGeom>
          <a:noFill/>
          <a:ln w="2222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spTree>
    <p:extLst>
      <p:ext uri="{BB962C8B-B14F-4D97-AF65-F5344CB8AC3E}">
        <p14:creationId xmlns:p14="http://schemas.microsoft.com/office/powerpoint/2010/main" val="2389831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948635" y="2316504"/>
                <a:ext cx="1176989"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rPr>
                        <m:t>=</m:t>
                      </m:r>
                      <m:r>
                        <a:rPr lang="en-US" sz="2000" b="1" i="1" smtClean="0">
                          <a:latin typeface="Cambria Math" panose="02040503050406030204" pitchFamily="18" charset="0"/>
                        </a:rPr>
                        <m:t>𝟒𝟎𝟓</m:t>
                      </m:r>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948635" y="2316504"/>
                <a:ext cx="1176989" cy="307777"/>
              </a:xfrm>
              <a:prstGeom prst="rect">
                <a:avLst/>
              </a:prstGeom>
              <a:blipFill rotWithShape="0">
                <a:blip r:embed="rId2"/>
                <a:stretch>
                  <a:fillRect l="-7254" r="-103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6200000">
                <a:off x="-40091" y="4127876"/>
                <a:ext cx="1180195"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𝟒𝟎𝟓</m:t>
                      </m:r>
                    </m:oMath>
                  </m:oMathPara>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40091" y="4127876"/>
                <a:ext cx="1180195" cy="335926"/>
              </a:xfrm>
              <a:prstGeom prst="rect">
                <a:avLst/>
              </a:prstGeom>
              <a:blipFill rotWithShape="0">
                <a:blip r:embed="rId3"/>
                <a:stretch>
                  <a:fillRect t="-1554" r="-21818" b="-7254"/>
                </a:stretch>
              </a:blipFill>
            </p:spPr>
            <p:txBody>
              <a:bodyPr/>
              <a:lstStyle/>
              <a:p>
                <a:r>
                  <a:rPr lang="en-US">
                    <a:noFill/>
                  </a:rPr>
                  <a:t> </a:t>
                </a:r>
              </a:p>
            </p:txBody>
          </p:sp>
        </mc:Fallback>
      </mc:AlternateContent>
      <p:sp>
        <p:nvSpPr>
          <p:cNvPr id="6" name="Left Brace 5"/>
          <p:cNvSpPr/>
          <p:nvPr/>
        </p:nvSpPr>
        <p:spPr bwMode="auto">
          <a:xfrm>
            <a:off x="809995" y="2891593"/>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7" name="Left Brace 6"/>
          <p:cNvSpPr/>
          <p:nvPr/>
        </p:nvSpPr>
        <p:spPr bwMode="auto">
          <a:xfrm rot="5400000">
            <a:off x="2359863" y="1352517"/>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8" name="TextBox 7"/>
          <p:cNvSpPr txBox="1"/>
          <p:nvPr/>
        </p:nvSpPr>
        <p:spPr>
          <a:xfrm>
            <a:off x="443940" y="1295400"/>
            <a:ext cx="11300943" cy="954107"/>
          </a:xfrm>
          <a:prstGeom prst="rect">
            <a:avLst/>
          </a:prstGeom>
          <a:noFill/>
        </p:spPr>
        <p:txBody>
          <a:bodyPr wrap="square" rtlCol="0">
            <a:spAutoFit/>
          </a:bodyPr>
          <a:lstStyle/>
          <a:p>
            <a:pPr algn="ctr"/>
            <a:r>
              <a:rPr lang="en-US" sz="2800" b="1" dirty="0" smtClean="0"/>
              <a:t>How many unique images with the following shape are possible assuming the image is stored in </a:t>
            </a:r>
            <a:r>
              <a:rPr lang="en-US" sz="2800" b="1" dirty="0" err="1" smtClean="0"/>
              <a:t>sRGB</a:t>
            </a:r>
            <a:r>
              <a:rPr lang="en-US" sz="2800" b="1" dirty="0" smtClean="0"/>
              <a:t> format?</a:t>
            </a:r>
            <a:endParaRPr lang="en-US" sz="28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2" y="2891593"/>
            <a:ext cx="2814923" cy="2814923"/>
          </a:xfrm>
          <a:prstGeom prst="rect">
            <a:avLst/>
          </a:prstGeom>
        </p:spPr>
      </p:pic>
      <p:sp>
        <p:nvSpPr>
          <p:cNvPr id="10" name="Content Placeholder 2"/>
          <p:cNvSpPr txBox="1">
            <a:spLocks/>
          </p:cNvSpPr>
          <p:nvPr/>
        </p:nvSpPr>
        <p:spPr>
          <a:xfrm>
            <a:off x="4799012" y="2971800"/>
            <a:ext cx="4622393"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125971200</a:t>
            </a:r>
          </a:p>
          <a:p>
            <a:pPr marL="457200" indent="-457200">
              <a:spcBef>
                <a:spcPts val="0"/>
              </a:spcBef>
              <a:spcAft>
                <a:spcPts val="1200"/>
              </a:spcAft>
              <a:buFontTx/>
              <a:buAutoNum type="alphaUcParenR"/>
            </a:pPr>
            <a:r>
              <a:rPr lang="en-US" sz="2400" kern="0" dirty="0" smtClean="0"/>
              <a:t> 125479125</a:t>
            </a:r>
          </a:p>
          <a:p>
            <a:pPr marL="457200" indent="-457200">
              <a:spcBef>
                <a:spcPts val="0"/>
              </a:spcBef>
              <a:spcAft>
                <a:spcPts val="1200"/>
              </a:spcAft>
              <a:buFontTx/>
              <a:buAutoNum type="alphaUcParenR"/>
            </a:pPr>
            <a:r>
              <a:rPr lang="en-US" sz="2400" kern="0" dirty="0" smtClean="0"/>
              <a:t> 41990400</a:t>
            </a:r>
          </a:p>
          <a:p>
            <a:pPr marL="457200" indent="-457200">
              <a:spcBef>
                <a:spcPts val="0"/>
              </a:spcBef>
              <a:spcAft>
                <a:spcPts val="1200"/>
              </a:spcAft>
              <a:buFontTx/>
              <a:buAutoNum type="alphaUcParenR"/>
            </a:pPr>
            <a:r>
              <a:rPr lang="en-US" sz="2400" kern="0" dirty="0" smtClean="0"/>
              <a:t> 492075</a:t>
            </a:r>
            <a:endParaRPr lang="en-US" sz="2400" kern="0" dirty="0"/>
          </a:p>
        </p:txBody>
      </p:sp>
    </p:spTree>
    <p:extLst>
      <p:ext uri="{BB962C8B-B14F-4D97-AF65-F5344CB8AC3E}">
        <p14:creationId xmlns:p14="http://schemas.microsoft.com/office/powerpoint/2010/main" val="958949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948635" y="2316504"/>
                <a:ext cx="1176989"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0" smtClean="0">
                              <a:latin typeface="Cambria Math" panose="02040503050406030204" pitchFamily="18" charset="0"/>
                            </a:rPr>
                            <m:t>𝐱</m:t>
                          </m:r>
                        </m:sub>
                      </m:sSub>
                      <m:r>
                        <a:rPr lang="en-US" sz="2000" b="1" i="1" smtClean="0">
                          <a:latin typeface="Cambria Math" panose="02040503050406030204" pitchFamily="18" charset="0"/>
                        </a:rPr>
                        <m:t>=</m:t>
                      </m:r>
                      <m:r>
                        <a:rPr lang="en-US" sz="2000" b="1" i="1" smtClean="0">
                          <a:latin typeface="Cambria Math" panose="02040503050406030204" pitchFamily="18" charset="0"/>
                        </a:rPr>
                        <m:t>𝟒𝟎𝟓</m:t>
                      </m:r>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948635" y="2316504"/>
                <a:ext cx="1176989" cy="307777"/>
              </a:xfrm>
              <a:prstGeom prst="rect">
                <a:avLst/>
              </a:prstGeom>
              <a:blipFill rotWithShape="0">
                <a:blip r:embed="rId2"/>
                <a:stretch>
                  <a:fillRect l="-7254" r="-1036"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6200000">
                <a:off x="-40091" y="4127876"/>
                <a:ext cx="1180195" cy="33592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𝑵</m:t>
                          </m:r>
                        </m:e>
                        <m:sub>
                          <m:r>
                            <a:rPr lang="en-US" sz="2000" b="1" i="0" smtClean="0">
                              <a:latin typeface="Cambria Math" panose="02040503050406030204" pitchFamily="18" charset="0"/>
                              <a:ea typeface="Cambria Math" panose="02040503050406030204" pitchFamily="18" charset="0"/>
                            </a:rPr>
                            <m:t>𝐲</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𝟒𝟎𝟓</m:t>
                      </m:r>
                    </m:oMath>
                  </m:oMathPara>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rot="16200000">
                <a:off x="-40091" y="4127876"/>
                <a:ext cx="1180195" cy="335926"/>
              </a:xfrm>
              <a:prstGeom prst="rect">
                <a:avLst/>
              </a:prstGeom>
              <a:blipFill rotWithShape="0">
                <a:blip r:embed="rId3"/>
                <a:stretch>
                  <a:fillRect t="-1554" r="-21818" b="-7254"/>
                </a:stretch>
              </a:blipFill>
            </p:spPr>
            <p:txBody>
              <a:bodyPr/>
              <a:lstStyle/>
              <a:p>
                <a:r>
                  <a:rPr lang="en-US">
                    <a:noFill/>
                  </a:rPr>
                  <a:t> </a:t>
                </a:r>
              </a:p>
            </p:txBody>
          </p:sp>
        </mc:Fallback>
      </mc:AlternateContent>
      <p:sp>
        <p:nvSpPr>
          <p:cNvPr id="6" name="Left Brace 5"/>
          <p:cNvSpPr/>
          <p:nvPr/>
        </p:nvSpPr>
        <p:spPr bwMode="auto">
          <a:xfrm>
            <a:off x="809995" y="2891593"/>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7" name="Left Brace 6"/>
          <p:cNvSpPr/>
          <p:nvPr/>
        </p:nvSpPr>
        <p:spPr bwMode="auto">
          <a:xfrm rot="5400000">
            <a:off x="2359863" y="1352517"/>
            <a:ext cx="228600" cy="2814923"/>
          </a:xfrm>
          <a:prstGeom prst="leftBrace">
            <a:avLst/>
          </a:prstGeom>
          <a:noFill/>
          <a:ln w="38100" cap="flat" cmpd="sng" algn="ctr">
            <a:solidFill>
              <a:schemeClr val="tx1"/>
            </a:solidFill>
            <a:prstDash val="solid"/>
            <a:round/>
            <a:headEnd type="none" w="sm" len="sm"/>
            <a:tailEnd type="none" w="sm" len="sm"/>
          </a:ln>
          <a:effectLst/>
        </p:spPr>
        <p:txBody>
          <a:bodyPr rtlCol="0" anchor="ctr"/>
          <a:lstStyle/>
          <a:p>
            <a:pPr algn="ctr"/>
            <a:endParaRPr lang="en-US"/>
          </a:p>
        </p:txBody>
      </p:sp>
      <p:sp>
        <p:nvSpPr>
          <p:cNvPr id="8" name="TextBox 7"/>
          <p:cNvSpPr txBox="1"/>
          <p:nvPr/>
        </p:nvSpPr>
        <p:spPr>
          <a:xfrm>
            <a:off x="443940" y="1295400"/>
            <a:ext cx="11300943" cy="954107"/>
          </a:xfrm>
          <a:prstGeom prst="rect">
            <a:avLst/>
          </a:prstGeom>
          <a:noFill/>
        </p:spPr>
        <p:txBody>
          <a:bodyPr wrap="square" rtlCol="0">
            <a:spAutoFit/>
          </a:bodyPr>
          <a:lstStyle/>
          <a:p>
            <a:pPr algn="ctr"/>
            <a:r>
              <a:rPr lang="en-US" sz="2800" b="1" dirty="0" smtClean="0"/>
              <a:t>How many unique images with the following shape are possible assuming the image is stored in </a:t>
            </a:r>
            <a:r>
              <a:rPr lang="en-US" sz="2800" b="1" dirty="0" err="1" smtClean="0"/>
              <a:t>sRGB</a:t>
            </a:r>
            <a:r>
              <a:rPr lang="en-US" sz="2800" b="1" dirty="0" smtClean="0"/>
              <a:t> format?</a:t>
            </a:r>
            <a:endParaRPr lang="en-US" sz="28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02" y="2891593"/>
            <a:ext cx="2814923" cy="2814923"/>
          </a:xfrm>
          <a:prstGeom prst="rect">
            <a:avLst/>
          </a:prstGeom>
        </p:spPr>
      </p:pic>
      <p:sp>
        <p:nvSpPr>
          <p:cNvPr id="10" name="Content Placeholder 2"/>
          <p:cNvSpPr txBox="1">
            <a:spLocks/>
          </p:cNvSpPr>
          <p:nvPr/>
        </p:nvSpPr>
        <p:spPr>
          <a:xfrm>
            <a:off x="4799012" y="2971800"/>
            <a:ext cx="4622393"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125971200</a:t>
            </a:r>
          </a:p>
          <a:p>
            <a:pPr marL="457200" indent="-457200">
              <a:spcBef>
                <a:spcPts val="0"/>
              </a:spcBef>
              <a:spcAft>
                <a:spcPts val="1200"/>
              </a:spcAft>
              <a:buFontTx/>
              <a:buAutoNum type="alphaUcParenR"/>
            </a:pPr>
            <a:r>
              <a:rPr lang="en-US" sz="2400" kern="0" dirty="0" smtClean="0"/>
              <a:t> 125479125</a:t>
            </a:r>
          </a:p>
          <a:p>
            <a:pPr marL="457200" indent="-457200">
              <a:spcBef>
                <a:spcPts val="0"/>
              </a:spcBef>
              <a:spcAft>
                <a:spcPts val="1200"/>
              </a:spcAft>
              <a:buFontTx/>
              <a:buAutoNum type="alphaUcParenR"/>
            </a:pPr>
            <a:r>
              <a:rPr lang="en-US" sz="2400" kern="0" dirty="0" smtClean="0"/>
              <a:t> 41990400</a:t>
            </a:r>
          </a:p>
          <a:p>
            <a:pPr marL="457200" indent="-457200">
              <a:spcBef>
                <a:spcPts val="0"/>
              </a:spcBef>
              <a:spcAft>
                <a:spcPts val="1200"/>
              </a:spcAft>
              <a:buFontTx/>
              <a:buAutoNum type="alphaUcParenR"/>
            </a:pPr>
            <a:r>
              <a:rPr lang="en-US" sz="2400" kern="0" dirty="0" smtClean="0"/>
              <a:t> 492075</a:t>
            </a:r>
            <a:endParaRPr lang="en-US" sz="2400" kern="0" dirty="0"/>
          </a:p>
        </p:txBody>
      </p:sp>
      <p:sp>
        <p:nvSpPr>
          <p:cNvPr id="11" name="Rectangle 10">
            <a:extLst>
              <a:ext uri="{FF2B5EF4-FFF2-40B4-BE49-F238E27FC236}">
                <a16:creationId xmlns="" xmlns:a16="http://schemas.microsoft.com/office/drawing/2014/main" id="{80FF5FFF-9D7A-4DD9-B763-F26B24205C4C}"/>
              </a:ext>
            </a:extLst>
          </p:cNvPr>
          <p:cNvSpPr/>
          <p:nvPr/>
        </p:nvSpPr>
        <p:spPr bwMode="auto">
          <a:xfrm>
            <a:off x="4799012" y="2921167"/>
            <a:ext cx="2355640" cy="490568"/>
          </a:xfrm>
          <a:prstGeom prst="rect">
            <a:avLst/>
          </a:prstGeom>
          <a:noFill/>
          <a:ln w="2222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spTree>
    <p:extLst>
      <p:ext uri="{BB962C8B-B14F-4D97-AF65-F5344CB8AC3E}">
        <p14:creationId xmlns:p14="http://schemas.microsoft.com/office/powerpoint/2010/main" val="194629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161" y="-124803"/>
            <a:ext cx="10512862" cy="1325218"/>
          </a:xfrm>
        </p:spPr>
        <p:txBody>
          <a:bodyPr/>
          <a:lstStyle/>
          <a:p>
            <a:pPr algn="ctr"/>
            <a:r>
              <a:rPr lang="en-US" dirty="0"/>
              <a:t>Outline</a:t>
            </a:r>
          </a:p>
        </p:txBody>
      </p:sp>
      <p:sp>
        <p:nvSpPr>
          <p:cNvPr id="4" name="Right Arrow 3"/>
          <p:cNvSpPr/>
          <p:nvPr/>
        </p:nvSpPr>
        <p:spPr>
          <a:xfrm>
            <a:off x="2910716" y="3650081"/>
            <a:ext cx="609441" cy="38851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 name="Content Placeholder 2">
            <a:extLst>
              <a:ext uri="{FF2B5EF4-FFF2-40B4-BE49-F238E27FC236}">
                <a16:creationId xmlns="" xmlns:a16="http://schemas.microsoft.com/office/drawing/2014/main" id="{9597354E-BAFF-4A5C-9340-1D355C61B9BD}"/>
              </a:ext>
            </a:extLst>
          </p:cNvPr>
          <p:cNvSpPr txBox="1">
            <a:spLocks/>
          </p:cNvSpPr>
          <p:nvPr/>
        </p:nvSpPr>
        <p:spPr>
          <a:xfrm>
            <a:off x="3520157" y="2423200"/>
            <a:ext cx="6062780" cy="2225000"/>
          </a:xfrm>
          <a:prstGeom prst="rect">
            <a:avLst/>
          </a:prstGeom>
        </p:spPr>
        <p:txBody>
          <a:bodyPr>
            <a:noAutofit/>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r>
              <a:rPr lang="en-US" sz="2399" kern="0" dirty="0"/>
              <a:t>Introduction</a:t>
            </a:r>
          </a:p>
          <a:p>
            <a:r>
              <a:rPr lang="en-US" sz="2399" kern="0" dirty="0" smtClean="0"/>
              <a:t>Color Spaces</a:t>
            </a:r>
            <a:endParaRPr lang="en-US" sz="2399" kern="0" dirty="0"/>
          </a:p>
          <a:p>
            <a:r>
              <a:rPr lang="en-US" sz="2399" kern="0" dirty="0" smtClean="0"/>
              <a:t>Images as Vectors</a:t>
            </a:r>
            <a:endParaRPr lang="en-US" sz="2399" kern="0" dirty="0"/>
          </a:p>
          <a:p>
            <a:r>
              <a:rPr lang="en-US" sz="2399" kern="0" dirty="0" smtClean="0"/>
              <a:t>K-means Clustering</a:t>
            </a:r>
          </a:p>
          <a:p>
            <a:r>
              <a:rPr lang="en-US" sz="2399" kern="0" dirty="0" smtClean="0"/>
              <a:t>Summary</a:t>
            </a:r>
            <a:endParaRPr lang="en-US" sz="2399" kern="0" dirty="0"/>
          </a:p>
        </p:txBody>
      </p:sp>
    </p:spTree>
    <p:extLst>
      <p:ext uri="{BB962C8B-B14F-4D97-AF65-F5344CB8AC3E}">
        <p14:creationId xmlns:p14="http://schemas.microsoft.com/office/powerpoint/2010/main" val="784896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Problems</a:t>
            </a:r>
            <a:endParaRPr lang="en-US" dirty="0"/>
          </a:p>
        </p:txBody>
      </p:sp>
      <p:sp>
        <p:nvSpPr>
          <p:cNvPr id="3" name="TextBox 2"/>
          <p:cNvSpPr txBox="1"/>
          <p:nvPr/>
        </p:nvSpPr>
        <p:spPr>
          <a:xfrm>
            <a:off x="517714" y="1600200"/>
            <a:ext cx="5562600" cy="4093428"/>
          </a:xfrm>
          <a:prstGeom prst="rect">
            <a:avLst/>
          </a:prstGeom>
          <a:noFill/>
        </p:spPr>
        <p:txBody>
          <a:bodyPr wrap="square" rtlCol="0">
            <a:spAutoFit/>
          </a:bodyPr>
          <a:lstStyle/>
          <a:p>
            <a:r>
              <a:rPr lang="en-US" sz="2000" b="1" dirty="0" smtClean="0"/>
              <a:t>Papa Bob’s Pizza wants to open a set of new stores in your area!</a:t>
            </a:r>
          </a:p>
          <a:p>
            <a:endParaRPr lang="en-US" sz="2000" b="1" dirty="0"/>
          </a:p>
          <a:p>
            <a:r>
              <a:rPr lang="en-US" sz="2000" b="1" dirty="0" smtClean="0"/>
              <a:t>The, CEO Bob </a:t>
            </a:r>
            <a:r>
              <a:rPr lang="en-US" sz="2000" b="1" dirty="0" err="1" smtClean="0"/>
              <a:t>DaBaker</a:t>
            </a:r>
            <a:r>
              <a:rPr lang="en-US" sz="2000" b="1" dirty="0" smtClean="0"/>
              <a:t>, has hired you to determine where his company should build their new stores. His company purchased some marketing data indicating addresses which have had pizzas delivered to them in the past year. That data is shown in the figure to the right.</a:t>
            </a:r>
          </a:p>
          <a:p>
            <a:endParaRPr lang="en-US" sz="2000" b="1" dirty="0"/>
          </a:p>
          <a:p>
            <a:r>
              <a:rPr lang="en-US" sz="2000" b="1" dirty="0" smtClean="0"/>
              <a:t>How would you proceed to advise Bob on where he should build his new pizza shops?</a:t>
            </a:r>
            <a:endParaRPr lang="en-US" sz="2000" b="1" dirty="0"/>
          </a:p>
        </p:txBody>
      </p:sp>
      <p:pic>
        <p:nvPicPr>
          <p:cNvPr id="4" name="Picture 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6932612" y="1981200"/>
            <a:ext cx="4709955" cy="3882884"/>
          </a:xfrm>
          <a:prstGeom prst="rect">
            <a:avLst/>
          </a:prstGeom>
        </p:spPr>
      </p:pic>
      <p:sp>
        <p:nvSpPr>
          <p:cNvPr id="5" name="TextBox 4"/>
          <p:cNvSpPr txBox="1"/>
          <p:nvPr/>
        </p:nvSpPr>
        <p:spPr>
          <a:xfrm>
            <a:off x="6873330" y="1518312"/>
            <a:ext cx="4783682" cy="461665"/>
          </a:xfrm>
          <a:prstGeom prst="rect">
            <a:avLst/>
          </a:prstGeom>
          <a:noFill/>
        </p:spPr>
        <p:txBody>
          <a:bodyPr wrap="none" rtlCol="0">
            <a:spAutoFit/>
          </a:bodyPr>
          <a:lstStyle/>
          <a:p>
            <a:pPr algn="ctr"/>
            <a:r>
              <a:rPr lang="en-US" b="1" dirty="0" smtClean="0"/>
              <a:t>Addresses which ordered pizza</a:t>
            </a:r>
            <a:endParaRPr lang="en-US" b="1" dirty="0"/>
          </a:p>
        </p:txBody>
      </p:sp>
    </p:spTree>
    <p:extLst>
      <p:ext uri="{BB962C8B-B14F-4D97-AF65-F5344CB8AC3E}">
        <p14:creationId xmlns:p14="http://schemas.microsoft.com/office/powerpoint/2010/main" val="2928379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K-means Algorithm</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27012" y="1600200"/>
                <a:ext cx="6248400" cy="415498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Step </a:t>
                </a:r>
                <a:r>
                  <a:rPr lang="en-US" b="1" dirty="0"/>
                  <a:t>1: Choose K random points as </a:t>
                </a:r>
                <a:r>
                  <a:rPr lang="en-US" b="1" dirty="0" smtClean="0"/>
                  <a:t>initial cluster centers.</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Step 2: Assign each </a:t>
                </a:r>
                <a:r>
                  <a:rPr lang="en-US" b="1" dirty="0" smtClean="0"/>
                  <a:t>data point,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oMath>
                </a14:m>
                <a:r>
                  <a:rPr lang="en-US" b="1" dirty="0" smtClean="0"/>
                  <a:t>, to </a:t>
                </a:r>
                <a:r>
                  <a:rPr lang="en-US" b="1" dirty="0"/>
                  <a:t>the closest </a:t>
                </a:r>
                <a:r>
                  <a:rPr lang="en-US" b="1" dirty="0" smtClean="0"/>
                  <a:t>cluster center.</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Step 3: Identify new centroids by taking the average of the assigned points.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Step 4: Keep repeating step 2 and step 3 until convergence is </a:t>
                </a:r>
                <a:r>
                  <a:rPr lang="en-US" b="1" dirty="0" smtClean="0"/>
                  <a:t>achieved.</a:t>
                </a:r>
                <a:endParaRPr 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227012" y="1600200"/>
                <a:ext cx="6248400" cy="4154984"/>
              </a:xfrm>
              <a:prstGeom prst="rect">
                <a:avLst/>
              </a:prstGeom>
              <a:blipFill rotWithShape="0">
                <a:blip r:embed="rId2"/>
                <a:stretch>
                  <a:fillRect l="-1268" t="-1028" r="-2244" b="-2496"/>
                </a:stretch>
              </a:blipFill>
            </p:spPr>
            <p:txBody>
              <a:bodyPr/>
              <a:lstStyle/>
              <a:p>
                <a:r>
                  <a:rPr lang="en-US">
                    <a:noFill/>
                  </a:rPr>
                  <a:t> </a:t>
                </a:r>
              </a:p>
            </p:txBody>
          </p:sp>
        </mc:Fallback>
      </mc:AlternateContent>
      <p:pic>
        <p:nvPicPr>
          <p:cNvPr id="6" name="Picture 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932612" y="1981200"/>
            <a:ext cx="4709955" cy="3882884"/>
          </a:xfrm>
          <a:prstGeom prst="rect">
            <a:avLst/>
          </a:prstGeom>
        </p:spPr>
      </p:pic>
      <p:sp>
        <p:nvSpPr>
          <p:cNvPr id="7" name="TextBox 6"/>
          <p:cNvSpPr txBox="1"/>
          <p:nvPr/>
        </p:nvSpPr>
        <p:spPr>
          <a:xfrm>
            <a:off x="6977532" y="1518312"/>
            <a:ext cx="4575291" cy="461665"/>
          </a:xfrm>
          <a:prstGeom prst="rect">
            <a:avLst/>
          </a:prstGeom>
          <a:noFill/>
        </p:spPr>
        <p:txBody>
          <a:bodyPr wrap="none" rtlCol="0">
            <a:spAutoFit/>
          </a:bodyPr>
          <a:lstStyle/>
          <a:p>
            <a:pPr algn="ctr"/>
            <a:r>
              <a:rPr lang="en-US" b="1" dirty="0" smtClean="0"/>
              <a:t>Where to open 10 pizza shops</a:t>
            </a:r>
            <a:endParaRPr lang="en-US" b="1" dirty="0"/>
          </a:p>
        </p:txBody>
      </p:sp>
      <p:sp>
        <p:nvSpPr>
          <p:cNvPr id="8" name="Rectangle 7"/>
          <p:cNvSpPr/>
          <p:nvPr/>
        </p:nvSpPr>
        <p:spPr bwMode="auto">
          <a:xfrm>
            <a:off x="8228012" y="3267416"/>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 name="Rectangle 8"/>
          <p:cNvSpPr/>
          <p:nvPr/>
        </p:nvSpPr>
        <p:spPr bwMode="auto">
          <a:xfrm>
            <a:off x="9405139" y="5029200"/>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0" name="Rectangle 9"/>
          <p:cNvSpPr/>
          <p:nvPr/>
        </p:nvSpPr>
        <p:spPr bwMode="auto">
          <a:xfrm>
            <a:off x="7161212" y="5588046"/>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1" name="Rectangle 10"/>
          <p:cNvSpPr/>
          <p:nvPr/>
        </p:nvSpPr>
        <p:spPr bwMode="auto">
          <a:xfrm>
            <a:off x="9316141" y="2798298"/>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2" name="Rectangle 11"/>
          <p:cNvSpPr/>
          <p:nvPr/>
        </p:nvSpPr>
        <p:spPr bwMode="auto">
          <a:xfrm>
            <a:off x="7313612" y="2437224"/>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3" name="Rectangle 12"/>
          <p:cNvSpPr/>
          <p:nvPr/>
        </p:nvSpPr>
        <p:spPr bwMode="auto">
          <a:xfrm>
            <a:off x="9211389" y="3770242"/>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4" name="Rectangle 13"/>
          <p:cNvSpPr/>
          <p:nvPr/>
        </p:nvSpPr>
        <p:spPr bwMode="auto">
          <a:xfrm>
            <a:off x="9825088" y="3970362"/>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5" name="Rectangle 14"/>
          <p:cNvSpPr/>
          <p:nvPr/>
        </p:nvSpPr>
        <p:spPr bwMode="auto">
          <a:xfrm>
            <a:off x="10636777" y="3739487"/>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6" name="Rectangle 15"/>
          <p:cNvSpPr/>
          <p:nvPr/>
        </p:nvSpPr>
        <p:spPr bwMode="auto">
          <a:xfrm>
            <a:off x="8357999" y="3865146"/>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7" name="Rectangle 16"/>
          <p:cNvSpPr/>
          <p:nvPr/>
        </p:nvSpPr>
        <p:spPr bwMode="auto">
          <a:xfrm>
            <a:off x="10285412" y="3267416"/>
            <a:ext cx="152400" cy="152400"/>
          </a:xfrm>
          <a:prstGeom prst="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Tree>
    <p:extLst>
      <p:ext uri="{BB962C8B-B14F-4D97-AF65-F5344CB8AC3E}">
        <p14:creationId xmlns:p14="http://schemas.microsoft.com/office/powerpoint/2010/main" val="1380142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Animation of the K-means Algorithm</a:t>
            </a:r>
          </a:p>
        </p:txBody>
      </p:sp>
      <p:pic>
        <p:nvPicPr>
          <p:cNvPr id="4" name="k-means_clustering_anim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4763" y="1006727"/>
            <a:ext cx="7079298" cy="5310347"/>
          </a:xfrm>
          <a:prstGeom prst="rect">
            <a:avLst/>
          </a:prstGeom>
        </p:spPr>
      </p:pic>
    </p:spTree>
    <p:extLst>
      <p:ext uri="{BB962C8B-B14F-4D97-AF65-F5344CB8AC3E}">
        <p14:creationId xmlns:p14="http://schemas.microsoft.com/office/powerpoint/2010/main" val="2911483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Bent Arrow 45"/>
          <p:cNvSpPr/>
          <p:nvPr/>
        </p:nvSpPr>
        <p:spPr bwMode="auto">
          <a:xfrm rot="16200000" flipV="1">
            <a:off x="8524912" y="4605994"/>
            <a:ext cx="919909" cy="829528"/>
          </a:xfrm>
          <a:prstGeom prst="bentArrow">
            <a:avLst>
              <a:gd name="adj1" fmla="val 38162"/>
              <a:gd name="adj2" fmla="val 34871"/>
              <a:gd name="adj3" fmla="val 25000"/>
              <a:gd name="adj4" fmla="val 43750"/>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7" name="Bent Arrow 46"/>
          <p:cNvSpPr/>
          <p:nvPr/>
        </p:nvSpPr>
        <p:spPr bwMode="auto">
          <a:xfrm rot="5400000">
            <a:off x="8566158" y="2247326"/>
            <a:ext cx="919909" cy="828937"/>
          </a:xfrm>
          <a:prstGeom prst="bentArrow">
            <a:avLst>
              <a:gd name="adj1" fmla="val 38171"/>
              <a:gd name="adj2" fmla="val 35702"/>
              <a:gd name="adj3" fmla="val 25000"/>
              <a:gd name="adj4" fmla="val 43750"/>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5" name="Bent Arrow 44"/>
          <p:cNvSpPr/>
          <p:nvPr/>
        </p:nvSpPr>
        <p:spPr bwMode="auto">
          <a:xfrm flipV="1">
            <a:off x="1821703" y="4717152"/>
            <a:ext cx="919909" cy="829528"/>
          </a:xfrm>
          <a:prstGeom prst="ben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9" name="Bent Arrow 8"/>
          <p:cNvSpPr/>
          <p:nvPr/>
        </p:nvSpPr>
        <p:spPr bwMode="auto">
          <a:xfrm>
            <a:off x="1803560" y="2149246"/>
            <a:ext cx="919909" cy="828937"/>
          </a:xfrm>
          <a:prstGeom prst="ben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37" name="Rounded Rectangle 36"/>
          <p:cNvSpPr/>
          <p:nvPr/>
        </p:nvSpPr>
        <p:spPr bwMode="auto">
          <a:xfrm>
            <a:off x="2741612" y="4034371"/>
            <a:ext cx="5867400" cy="2116759"/>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33" name="Rounded Rectangle 32"/>
          <p:cNvSpPr/>
          <p:nvPr/>
        </p:nvSpPr>
        <p:spPr bwMode="auto">
          <a:xfrm>
            <a:off x="2741612" y="1918980"/>
            <a:ext cx="5867400" cy="1055681"/>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a:t>Applying K-means to Images</a:t>
            </a:r>
          </a:p>
        </p:txBody>
      </p:sp>
      <p:sp>
        <p:nvSpPr>
          <p:cNvPr id="3" name="TextBox 2"/>
          <p:cNvSpPr txBox="1"/>
          <p:nvPr/>
        </p:nvSpPr>
        <p:spPr>
          <a:xfrm>
            <a:off x="4327936" y="1443335"/>
            <a:ext cx="2802133" cy="461665"/>
          </a:xfrm>
          <a:prstGeom prst="rect">
            <a:avLst/>
          </a:prstGeom>
          <a:noFill/>
        </p:spPr>
        <p:txBody>
          <a:bodyPr wrap="square" rtlCol="0">
            <a:spAutoFit/>
          </a:bodyPr>
          <a:lstStyle/>
          <a:p>
            <a:pPr algn="ctr"/>
            <a:r>
              <a:rPr lang="en-US" b="1" dirty="0" smtClean="0"/>
              <a:t>Raw Pixel Values</a:t>
            </a:r>
            <a:endParaRPr lang="en-US" b="1" dirty="0"/>
          </a:p>
        </p:txBody>
      </p:sp>
      <p:sp>
        <p:nvSpPr>
          <p:cNvPr id="4" name="TextBox 3"/>
          <p:cNvSpPr txBox="1"/>
          <p:nvPr/>
        </p:nvSpPr>
        <p:spPr>
          <a:xfrm>
            <a:off x="4476549" y="3500735"/>
            <a:ext cx="2504907" cy="461665"/>
          </a:xfrm>
          <a:prstGeom prst="rect">
            <a:avLst/>
          </a:prstGeom>
          <a:noFill/>
        </p:spPr>
        <p:txBody>
          <a:bodyPr wrap="square" rtlCol="0">
            <a:spAutoFit/>
          </a:bodyPr>
          <a:lstStyle/>
          <a:p>
            <a:pPr algn="ctr"/>
            <a:r>
              <a:rPr lang="en-US" b="1" dirty="0" smtClean="0"/>
              <a:t>Image Features</a:t>
            </a:r>
            <a:endParaRPr lang="en-US" b="1" dirty="0"/>
          </a:p>
        </p:txBody>
      </p:sp>
      <p:grpSp>
        <p:nvGrpSpPr>
          <p:cNvPr id="30" name="Group 29"/>
          <p:cNvGrpSpPr/>
          <p:nvPr/>
        </p:nvGrpSpPr>
        <p:grpSpPr>
          <a:xfrm>
            <a:off x="2973967" y="2168622"/>
            <a:ext cx="5334000" cy="343437"/>
            <a:chOff x="1187986" y="1866190"/>
            <a:chExt cx="5155675" cy="33195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986" y="1866190"/>
              <a:ext cx="5155675" cy="331955"/>
            </a:xfrm>
            <a:prstGeom prst="rect">
              <a:avLst/>
            </a:prstGeom>
          </p:spPr>
        </p:pic>
        <p:sp>
          <p:nvSpPr>
            <p:cNvPr id="14" name="TextBox 13"/>
            <p:cNvSpPr txBox="1"/>
            <p:nvPr/>
          </p:nvSpPr>
          <p:spPr>
            <a:xfrm>
              <a:off x="1231260" y="1981200"/>
              <a:ext cx="211596" cy="153888"/>
            </a:xfrm>
            <a:prstGeom prst="rect">
              <a:avLst/>
            </a:prstGeom>
            <a:noFill/>
          </p:spPr>
          <p:txBody>
            <a:bodyPr wrap="none" lIns="0" tIns="0" rIns="0" bIns="0" rtlCol="0">
              <a:spAutoFit/>
            </a:bodyPr>
            <a:lstStyle/>
            <a:p>
              <a:pPr algn="ctr"/>
              <a:r>
                <a:rPr lang="en-US" sz="1000" b="1" dirty="0" smtClean="0"/>
                <a:t>206</a:t>
              </a:r>
              <a:endParaRPr lang="en-US" sz="1000" b="1" dirty="0"/>
            </a:p>
          </p:txBody>
        </p:sp>
        <p:sp>
          <p:nvSpPr>
            <p:cNvPr id="15" name="TextBox 14"/>
            <p:cNvSpPr txBox="1"/>
            <p:nvPr/>
          </p:nvSpPr>
          <p:spPr>
            <a:xfrm>
              <a:off x="1556183" y="1981200"/>
              <a:ext cx="211596" cy="153888"/>
            </a:xfrm>
            <a:prstGeom prst="rect">
              <a:avLst/>
            </a:prstGeom>
            <a:noFill/>
          </p:spPr>
          <p:txBody>
            <a:bodyPr wrap="none" lIns="0" tIns="0" rIns="0" bIns="0" rtlCol="0">
              <a:spAutoFit/>
            </a:bodyPr>
            <a:lstStyle/>
            <a:p>
              <a:pPr algn="ctr"/>
              <a:r>
                <a:rPr lang="en-US" sz="1000" b="1" dirty="0" smtClean="0">
                  <a:solidFill>
                    <a:schemeClr val="bg1"/>
                  </a:solidFill>
                </a:rPr>
                <a:t>000</a:t>
              </a:r>
              <a:endParaRPr lang="en-US" sz="1000" b="1" dirty="0">
                <a:solidFill>
                  <a:schemeClr val="bg1"/>
                </a:solidFill>
              </a:endParaRPr>
            </a:p>
          </p:txBody>
        </p:sp>
        <p:sp>
          <p:nvSpPr>
            <p:cNvPr id="16" name="TextBox 15"/>
            <p:cNvSpPr txBox="1"/>
            <p:nvPr/>
          </p:nvSpPr>
          <p:spPr>
            <a:xfrm>
              <a:off x="1881106" y="1981200"/>
              <a:ext cx="211596" cy="153888"/>
            </a:xfrm>
            <a:prstGeom prst="rect">
              <a:avLst/>
            </a:prstGeom>
            <a:noFill/>
          </p:spPr>
          <p:txBody>
            <a:bodyPr wrap="none" lIns="0" tIns="0" rIns="0" bIns="0" rtlCol="0">
              <a:spAutoFit/>
            </a:bodyPr>
            <a:lstStyle/>
            <a:p>
              <a:pPr algn="ctr"/>
              <a:r>
                <a:rPr lang="en-US" sz="1000" b="1" dirty="0" smtClean="0">
                  <a:solidFill>
                    <a:schemeClr val="bg1"/>
                  </a:solidFill>
                </a:rPr>
                <a:t>075</a:t>
              </a:r>
              <a:endParaRPr lang="en-US" sz="1000" b="1" dirty="0">
                <a:solidFill>
                  <a:schemeClr val="bg1"/>
                </a:solidFill>
              </a:endParaRPr>
            </a:p>
          </p:txBody>
        </p:sp>
        <p:sp>
          <p:nvSpPr>
            <p:cNvPr id="17" name="TextBox 16"/>
            <p:cNvSpPr txBox="1"/>
            <p:nvPr/>
          </p:nvSpPr>
          <p:spPr>
            <a:xfrm>
              <a:off x="2206029" y="1981200"/>
              <a:ext cx="211596" cy="153888"/>
            </a:xfrm>
            <a:prstGeom prst="rect">
              <a:avLst/>
            </a:prstGeom>
            <a:noFill/>
          </p:spPr>
          <p:txBody>
            <a:bodyPr wrap="none" lIns="0" tIns="0" rIns="0" bIns="0" rtlCol="0">
              <a:spAutoFit/>
            </a:bodyPr>
            <a:lstStyle/>
            <a:p>
              <a:pPr algn="ctr"/>
              <a:r>
                <a:rPr lang="en-US" sz="1000" b="1" dirty="0" smtClean="0"/>
                <a:t>175</a:t>
              </a:r>
              <a:endParaRPr lang="en-US" sz="1000" b="1" dirty="0"/>
            </a:p>
          </p:txBody>
        </p:sp>
        <p:sp>
          <p:nvSpPr>
            <p:cNvPr id="18" name="TextBox 17"/>
            <p:cNvSpPr txBox="1"/>
            <p:nvPr/>
          </p:nvSpPr>
          <p:spPr>
            <a:xfrm>
              <a:off x="2530952" y="1981200"/>
              <a:ext cx="211596" cy="153888"/>
            </a:xfrm>
            <a:prstGeom prst="rect">
              <a:avLst/>
            </a:prstGeom>
            <a:noFill/>
          </p:spPr>
          <p:txBody>
            <a:bodyPr wrap="none" lIns="0" tIns="0" rIns="0" bIns="0" rtlCol="0">
              <a:spAutoFit/>
            </a:bodyPr>
            <a:lstStyle/>
            <a:p>
              <a:pPr algn="ctr"/>
              <a:r>
                <a:rPr lang="en-US" sz="1000" b="1" dirty="0" smtClean="0"/>
                <a:t>248</a:t>
              </a:r>
              <a:endParaRPr lang="en-US" sz="1000" b="1" dirty="0"/>
            </a:p>
          </p:txBody>
        </p:sp>
        <p:sp>
          <p:nvSpPr>
            <p:cNvPr id="19" name="TextBox 18"/>
            <p:cNvSpPr txBox="1"/>
            <p:nvPr/>
          </p:nvSpPr>
          <p:spPr>
            <a:xfrm>
              <a:off x="2855875" y="1981200"/>
              <a:ext cx="211596" cy="153888"/>
            </a:xfrm>
            <a:prstGeom prst="rect">
              <a:avLst/>
            </a:prstGeom>
            <a:noFill/>
          </p:spPr>
          <p:txBody>
            <a:bodyPr wrap="none" lIns="0" tIns="0" rIns="0" bIns="0" rtlCol="0">
              <a:spAutoFit/>
            </a:bodyPr>
            <a:lstStyle/>
            <a:p>
              <a:pPr algn="ctr"/>
              <a:r>
                <a:rPr lang="en-US" sz="1000" b="1" dirty="0" smtClean="0"/>
                <a:t>245</a:t>
              </a:r>
              <a:endParaRPr lang="en-US" sz="1000" b="1" dirty="0"/>
            </a:p>
          </p:txBody>
        </p:sp>
        <p:sp>
          <p:nvSpPr>
            <p:cNvPr id="20" name="TextBox 19"/>
            <p:cNvSpPr txBox="1"/>
            <p:nvPr/>
          </p:nvSpPr>
          <p:spPr>
            <a:xfrm>
              <a:off x="3180798" y="1981200"/>
              <a:ext cx="211596" cy="153888"/>
            </a:xfrm>
            <a:prstGeom prst="rect">
              <a:avLst/>
            </a:prstGeom>
            <a:noFill/>
          </p:spPr>
          <p:txBody>
            <a:bodyPr wrap="none" lIns="0" tIns="0" rIns="0" bIns="0" rtlCol="0">
              <a:spAutoFit/>
            </a:bodyPr>
            <a:lstStyle/>
            <a:p>
              <a:pPr algn="ctr"/>
              <a:r>
                <a:rPr lang="en-US" sz="1000" b="1" dirty="0" smtClean="0"/>
                <a:t>171</a:t>
              </a:r>
              <a:endParaRPr lang="en-US" sz="1000" b="1" dirty="0"/>
            </a:p>
          </p:txBody>
        </p:sp>
        <p:sp>
          <p:nvSpPr>
            <p:cNvPr id="21" name="TextBox 20"/>
            <p:cNvSpPr txBox="1"/>
            <p:nvPr/>
          </p:nvSpPr>
          <p:spPr>
            <a:xfrm>
              <a:off x="3505721" y="1981200"/>
              <a:ext cx="211596" cy="153888"/>
            </a:xfrm>
            <a:prstGeom prst="rect">
              <a:avLst/>
            </a:prstGeom>
            <a:noFill/>
          </p:spPr>
          <p:txBody>
            <a:bodyPr wrap="none" lIns="0" tIns="0" rIns="0" bIns="0" rtlCol="0">
              <a:spAutoFit/>
            </a:bodyPr>
            <a:lstStyle/>
            <a:p>
              <a:pPr algn="ctr"/>
              <a:r>
                <a:rPr lang="en-US" sz="1000" b="1" dirty="0" smtClean="0"/>
                <a:t>183</a:t>
              </a:r>
              <a:endParaRPr lang="en-US" sz="1000" b="1" dirty="0"/>
            </a:p>
          </p:txBody>
        </p:sp>
        <p:sp>
          <p:nvSpPr>
            <p:cNvPr id="22" name="TextBox 21"/>
            <p:cNvSpPr txBox="1"/>
            <p:nvPr/>
          </p:nvSpPr>
          <p:spPr>
            <a:xfrm>
              <a:off x="4155567" y="1981200"/>
              <a:ext cx="211596" cy="153888"/>
            </a:xfrm>
            <a:prstGeom prst="rect">
              <a:avLst/>
            </a:prstGeom>
            <a:noFill/>
          </p:spPr>
          <p:txBody>
            <a:bodyPr wrap="none" lIns="0" tIns="0" rIns="0" bIns="0" rtlCol="0">
              <a:spAutoFit/>
            </a:bodyPr>
            <a:lstStyle/>
            <a:p>
              <a:pPr algn="ctr"/>
              <a:r>
                <a:rPr lang="en-US" sz="1000" b="1" dirty="0" smtClean="0"/>
                <a:t>213</a:t>
              </a:r>
              <a:endParaRPr lang="en-US" sz="1000" b="1" dirty="0"/>
            </a:p>
          </p:txBody>
        </p:sp>
        <p:sp>
          <p:nvSpPr>
            <p:cNvPr id="23" name="TextBox 22"/>
            <p:cNvSpPr txBox="1"/>
            <p:nvPr/>
          </p:nvSpPr>
          <p:spPr>
            <a:xfrm>
              <a:off x="4480490" y="1981200"/>
              <a:ext cx="211596" cy="153888"/>
            </a:xfrm>
            <a:prstGeom prst="rect">
              <a:avLst/>
            </a:prstGeom>
            <a:noFill/>
          </p:spPr>
          <p:txBody>
            <a:bodyPr wrap="none" lIns="0" tIns="0" rIns="0" bIns="0" rtlCol="0">
              <a:spAutoFit/>
            </a:bodyPr>
            <a:lstStyle/>
            <a:p>
              <a:pPr algn="ctr"/>
              <a:r>
                <a:rPr lang="en-US" sz="1000" b="1" dirty="0" smtClean="0"/>
                <a:t>232</a:t>
              </a:r>
              <a:endParaRPr lang="en-US" sz="1000" b="1" dirty="0"/>
            </a:p>
          </p:txBody>
        </p:sp>
        <p:sp>
          <p:nvSpPr>
            <p:cNvPr id="24" name="TextBox 23"/>
            <p:cNvSpPr txBox="1"/>
            <p:nvPr/>
          </p:nvSpPr>
          <p:spPr>
            <a:xfrm>
              <a:off x="4805413" y="1981200"/>
              <a:ext cx="211596" cy="153888"/>
            </a:xfrm>
            <a:prstGeom prst="rect">
              <a:avLst/>
            </a:prstGeom>
            <a:noFill/>
          </p:spPr>
          <p:txBody>
            <a:bodyPr wrap="none" lIns="0" tIns="0" rIns="0" bIns="0" rtlCol="0">
              <a:spAutoFit/>
            </a:bodyPr>
            <a:lstStyle/>
            <a:p>
              <a:pPr algn="ctr"/>
              <a:r>
                <a:rPr lang="en-US" sz="1000" b="1" dirty="0" smtClean="0"/>
                <a:t>144</a:t>
              </a:r>
            </a:p>
          </p:txBody>
        </p:sp>
        <p:sp>
          <p:nvSpPr>
            <p:cNvPr id="25" name="TextBox 24"/>
            <p:cNvSpPr txBox="1"/>
            <p:nvPr/>
          </p:nvSpPr>
          <p:spPr>
            <a:xfrm>
              <a:off x="5130336" y="1981200"/>
              <a:ext cx="211596" cy="153888"/>
            </a:xfrm>
            <a:prstGeom prst="rect">
              <a:avLst/>
            </a:prstGeom>
            <a:noFill/>
          </p:spPr>
          <p:txBody>
            <a:bodyPr wrap="none" lIns="0" tIns="0" rIns="0" bIns="0" rtlCol="0">
              <a:spAutoFit/>
            </a:bodyPr>
            <a:lstStyle/>
            <a:p>
              <a:pPr algn="ctr"/>
              <a:r>
                <a:rPr lang="en-US" sz="1000" b="1" dirty="0" smtClean="0">
                  <a:solidFill>
                    <a:schemeClr val="bg1"/>
                  </a:solidFill>
                </a:rPr>
                <a:t>023</a:t>
              </a:r>
              <a:endParaRPr lang="en-US" sz="1000" b="1" dirty="0">
                <a:solidFill>
                  <a:schemeClr val="bg1"/>
                </a:solidFill>
              </a:endParaRPr>
            </a:p>
          </p:txBody>
        </p:sp>
        <p:sp>
          <p:nvSpPr>
            <p:cNvPr id="26" name="TextBox 25"/>
            <p:cNvSpPr txBox="1"/>
            <p:nvPr/>
          </p:nvSpPr>
          <p:spPr>
            <a:xfrm>
              <a:off x="5455259" y="1981200"/>
              <a:ext cx="211596" cy="153888"/>
            </a:xfrm>
            <a:prstGeom prst="rect">
              <a:avLst/>
            </a:prstGeom>
            <a:noFill/>
          </p:spPr>
          <p:txBody>
            <a:bodyPr wrap="none" lIns="0" tIns="0" rIns="0" bIns="0" rtlCol="0">
              <a:spAutoFit/>
            </a:bodyPr>
            <a:lstStyle/>
            <a:p>
              <a:pPr algn="ctr"/>
              <a:r>
                <a:rPr lang="en-US" sz="1000" b="1" dirty="0" smtClean="0">
                  <a:solidFill>
                    <a:schemeClr val="bg1"/>
                  </a:solidFill>
                </a:rPr>
                <a:t>007</a:t>
              </a:r>
              <a:endParaRPr lang="en-US" sz="1000" b="1" dirty="0">
                <a:solidFill>
                  <a:schemeClr val="bg1"/>
                </a:solidFill>
              </a:endParaRPr>
            </a:p>
          </p:txBody>
        </p:sp>
        <p:sp>
          <p:nvSpPr>
            <p:cNvPr id="27" name="TextBox 26"/>
            <p:cNvSpPr txBox="1"/>
            <p:nvPr/>
          </p:nvSpPr>
          <p:spPr>
            <a:xfrm>
              <a:off x="5780182" y="1981200"/>
              <a:ext cx="211596" cy="153888"/>
            </a:xfrm>
            <a:prstGeom prst="rect">
              <a:avLst/>
            </a:prstGeom>
            <a:noFill/>
          </p:spPr>
          <p:txBody>
            <a:bodyPr wrap="none" lIns="0" tIns="0" rIns="0" bIns="0" rtlCol="0">
              <a:spAutoFit/>
            </a:bodyPr>
            <a:lstStyle/>
            <a:p>
              <a:pPr algn="ctr"/>
              <a:r>
                <a:rPr lang="en-US" sz="1000" b="1" dirty="0" smtClean="0"/>
                <a:t>163</a:t>
              </a:r>
              <a:endParaRPr lang="en-US" sz="1000" b="1" dirty="0"/>
            </a:p>
          </p:txBody>
        </p:sp>
        <p:sp>
          <p:nvSpPr>
            <p:cNvPr id="28" name="TextBox 27"/>
            <p:cNvSpPr txBox="1"/>
            <p:nvPr/>
          </p:nvSpPr>
          <p:spPr>
            <a:xfrm>
              <a:off x="6105112" y="1981200"/>
              <a:ext cx="211596" cy="153888"/>
            </a:xfrm>
            <a:prstGeom prst="rect">
              <a:avLst/>
            </a:prstGeom>
            <a:noFill/>
          </p:spPr>
          <p:txBody>
            <a:bodyPr wrap="none" lIns="0" tIns="0" rIns="0" bIns="0" rtlCol="0">
              <a:spAutoFit/>
            </a:bodyPr>
            <a:lstStyle/>
            <a:p>
              <a:pPr algn="ctr"/>
              <a:r>
                <a:rPr lang="en-US" sz="1000" b="1" dirty="0" smtClean="0"/>
                <a:t>163</a:t>
              </a:r>
              <a:endParaRPr lang="en-US" sz="1000" b="1" dirty="0"/>
            </a:p>
          </p:txBody>
        </p:sp>
        <p:sp>
          <p:nvSpPr>
            <p:cNvPr id="29" name="TextBox 28"/>
            <p:cNvSpPr txBox="1"/>
            <p:nvPr/>
          </p:nvSpPr>
          <p:spPr>
            <a:xfrm>
              <a:off x="3830644" y="1981200"/>
              <a:ext cx="211596" cy="153888"/>
            </a:xfrm>
            <a:prstGeom prst="rect">
              <a:avLst/>
            </a:prstGeom>
            <a:noFill/>
          </p:spPr>
          <p:txBody>
            <a:bodyPr wrap="none" lIns="0" tIns="0" rIns="0" bIns="0" rtlCol="0">
              <a:spAutoFit/>
            </a:bodyPr>
            <a:lstStyle/>
            <a:p>
              <a:pPr algn="ctr"/>
              <a:r>
                <a:rPr lang="en-US" sz="1000" b="1" dirty="0" smtClean="0"/>
                <a:t>182</a:t>
              </a:r>
              <a:endParaRPr lang="en-US" sz="1000" b="1" dirty="0"/>
            </a:p>
          </p:txBody>
        </p:sp>
      </p:grpSp>
      <mc:AlternateContent xmlns:mc="http://schemas.openxmlformats.org/markup-compatibility/2006" xmlns:a14="http://schemas.microsoft.com/office/drawing/2010/main">
        <mc:Choice Requires="a14">
          <p:sp>
            <p:nvSpPr>
              <p:cNvPr id="12" name="TextBox 11"/>
              <p:cNvSpPr txBox="1"/>
              <p:nvPr/>
            </p:nvSpPr>
            <p:spPr>
              <a:xfrm>
                <a:off x="6972221" y="4743169"/>
                <a:ext cx="1185971" cy="92536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2000" b="1" i="1" smtClean="0">
                              <a:latin typeface="Cambria Math" panose="02040503050406030204" pitchFamily="18" charset="0"/>
                            </a:rPr>
                          </m:ctrlPr>
                        </m:dPr>
                        <m:e>
                          <m:m>
                            <m:mPr>
                              <m:mcs>
                                <m:mc>
                                  <m:mcPr>
                                    <m:count m:val="1"/>
                                    <m:mcJc m:val="center"/>
                                  </m:mcPr>
                                </m:mc>
                              </m:mcs>
                              <m:ctrlPr>
                                <a:rPr lang="en-US" sz="2000" b="1" i="1" smtClean="0">
                                  <a:latin typeface="Cambria Math" panose="02040503050406030204" pitchFamily="18" charset="0"/>
                                </a:rPr>
                              </m:ctrlPr>
                            </m:mPr>
                            <m:mr>
                              <m:e>
                                <m:r>
                                  <m:rPr>
                                    <m:brk m:alnAt="7"/>
                                  </m:rPr>
                                  <a:rPr lang="en-US" sz="2000" b="1" i="1" smtClean="0">
                                    <a:latin typeface="Cambria Math" panose="02040503050406030204" pitchFamily="18" charset="0"/>
                                  </a:rPr>
                                  <m:t>𝟒</m:t>
                                </m:r>
                                <m:r>
                                  <a:rPr lang="en-US" sz="2000" b="1" i="1" smtClean="0">
                                    <a:latin typeface="Cambria Math" panose="02040503050406030204" pitchFamily="18" charset="0"/>
                                  </a:rPr>
                                  <m:t>.</m:t>
                                </m:r>
                                <m:r>
                                  <a:rPr lang="en-US" sz="2000" b="1" i="1" smtClean="0">
                                    <a:latin typeface="Cambria Math" panose="02040503050406030204" pitchFamily="18" charset="0"/>
                                  </a:rPr>
                                  <m:t>𝟎𝟏</m:t>
                                </m:r>
                              </m:e>
                            </m:mr>
                            <m:mr>
                              <m:e>
                                <m:r>
                                  <a:rPr lang="en-US" sz="2000" b="1" i="1" smtClean="0">
                                    <a:latin typeface="Cambria Math" panose="02040503050406030204" pitchFamily="18" charset="0"/>
                                  </a:rPr>
                                  <m:t>𝟓</m:t>
                                </m:r>
                                <m:r>
                                  <a:rPr lang="en-US" sz="2000" b="1" i="1" smtClean="0">
                                    <a:latin typeface="Cambria Math" panose="02040503050406030204" pitchFamily="18" charset="0"/>
                                  </a:rPr>
                                  <m:t>.</m:t>
                                </m:r>
                                <m:r>
                                  <a:rPr lang="en-US" sz="2000" b="1" i="1" smtClean="0">
                                    <a:latin typeface="Cambria Math" panose="02040503050406030204" pitchFamily="18" charset="0"/>
                                  </a:rPr>
                                  <m:t>𝟔𝟕</m:t>
                                </m:r>
                              </m:e>
                            </m:mr>
                            <m:mr>
                              <m:e>
                                <m:r>
                                  <a:rPr lang="en-US" sz="2000" b="1" i="1" smtClean="0">
                                    <a:latin typeface="Cambria Math" panose="02040503050406030204" pitchFamily="18" charset="0"/>
                                  </a:rPr>
                                  <m:t>−</m:t>
                                </m:r>
                                <m:r>
                                  <a:rPr lang="en-US" sz="2000" b="1" i="1" smtClean="0">
                                    <a:latin typeface="Cambria Math" panose="02040503050406030204" pitchFamily="18" charset="0"/>
                                  </a:rPr>
                                  <m:t>𝟑</m:t>
                                </m:r>
                                <m:r>
                                  <a:rPr lang="en-US" sz="2000" b="1" i="1" smtClean="0">
                                    <a:latin typeface="Cambria Math" panose="02040503050406030204" pitchFamily="18" charset="0"/>
                                  </a:rPr>
                                  <m:t>.</m:t>
                                </m:r>
                                <m:r>
                                  <a:rPr lang="en-US" sz="2000" b="1" i="1" smtClean="0">
                                    <a:latin typeface="Cambria Math" panose="02040503050406030204" pitchFamily="18" charset="0"/>
                                  </a:rPr>
                                  <m:t>𝟐𝟗</m:t>
                                </m:r>
                              </m:e>
                            </m:mr>
                          </m:m>
                        </m:e>
                      </m:d>
                    </m:oMath>
                  </m:oMathPara>
                </a14:m>
                <a:endParaRPr lang="en-US" sz="20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972221" y="4743169"/>
                <a:ext cx="1185971" cy="925361"/>
              </a:xfrm>
              <a:prstGeom prst="rect">
                <a:avLst/>
              </a:prstGeo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931" y="4394675"/>
            <a:ext cx="1559809" cy="1559809"/>
          </a:xfrm>
          <a:prstGeom prst="rect">
            <a:avLst/>
          </a:prstGeom>
          <a:ln w="28575">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82" y="2974661"/>
            <a:ext cx="1754063" cy="1754063"/>
          </a:xfrm>
          <a:prstGeom prst="rect">
            <a:avLst/>
          </a:prstGeom>
          <a:ln w="285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9694401" y="2744109"/>
            <a:ext cx="2115011" cy="2438230"/>
            <a:chOff x="8151812" y="2349416"/>
            <a:chExt cx="2362200" cy="2723194"/>
          </a:xfrm>
        </p:grpSpPr>
        <p:cxnSp>
          <p:nvCxnSpPr>
            <p:cNvPr id="39" name="Straight Arrow Connector 38"/>
            <p:cNvCxnSpPr/>
            <p:nvPr/>
          </p:nvCxnSpPr>
          <p:spPr bwMode="auto">
            <a:xfrm>
              <a:off x="8151812" y="4564648"/>
              <a:ext cx="2362200" cy="507962"/>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40" name="Straight Arrow Connector 39"/>
            <p:cNvCxnSpPr/>
            <p:nvPr/>
          </p:nvCxnSpPr>
          <p:spPr bwMode="auto">
            <a:xfrm flipV="1">
              <a:off x="8151812" y="3633581"/>
              <a:ext cx="2061647" cy="93106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41" name="Straight Arrow Connector 40"/>
            <p:cNvCxnSpPr/>
            <p:nvPr/>
          </p:nvCxnSpPr>
          <p:spPr bwMode="auto">
            <a:xfrm flipV="1">
              <a:off x="8151812" y="2349416"/>
              <a:ext cx="0" cy="2215234"/>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grpSp>
      <p:sp>
        <p:nvSpPr>
          <p:cNvPr id="43" name="TextBox 42"/>
          <p:cNvSpPr txBox="1"/>
          <p:nvPr/>
        </p:nvSpPr>
        <p:spPr>
          <a:xfrm>
            <a:off x="9189145" y="1753765"/>
            <a:ext cx="2802133" cy="830997"/>
          </a:xfrm>
          <a:prstGeom prst="rect">
            <a:avLst/>
          </a:prstGeom>
          <a:noFill/>
        </p:spPr>
        <p:txBody>
          <a:bodyPr wrap="square" rtlCol="0">
            <a:spAutoFit/>
          </a:bodyPr>
          <a:lstStyle/>
          <a:p>
            <a:pPr algn="ctr"/>
            <a:r>
              <a:rPr lang="en-US" b="1" dirty="0" smtClean="0"/>
              <a:t>Clustering</a:t>
            </a:r>
            <a:br>
              <a:rPr lang="en-US" b="1" dirty="0" smtClean="0"/>
            </a:br>
            <a:r>
              <a:rPr lang="en-US" b="1" dirty="0" smtClean="0"/>
              <a:t>Dataspace</a:t>
            </a:r>
            <a:endParaRPr lang="en-US" b="1" dirty="0"/>
          </a:p>
        </p:txBody>
      </p:sp>
      <p:sp>
        <p:nvSpPr>
          <p:cNvPr id="44" name="TextBox 43"/>
          <p:cNvSpPr txBox="1"/>
          <p:nvPr/>
        </p:nvSpPr>
        <p:spPr>
          <a:xfrm>
            <a:off x="227012" y="2109507"/>
            <a:ext cx="1459302" cy="830997"/>
          </a:xfrm>
          <a:prstGeom prst="rect">
            <a:avLst/>
          </a:prstGeom>
          <a:noFill/>
        </p:spPr>
        <p:txBody>
          <a:bodyPr wrap="square" rtlCol="0">
            <a:spAutoFit/>
          </a:bodyPr>
          <a:lstStyle/>
          <a:p>
            <a:pPr algn="ctr"/>
            <a:r>
              <a:rPr lang="en-US" b="1" dirty="0" smtClean="0"/>
              <a:t>Original</a:t>
            </a:r>
            <a:br>
              <a:rPr lang="en-US" b="1" dirty="0" smtClean="0"/>
            </a:br>
            <a:r>
              <a:rPr lang="en-US" b="1" dirty="0" smtClean="0"/>
              <a:t>Image</a:t>
            </a:r>
            <a:endParaRPr lang="en-US" b="1" dirty="0"/>
          </a:p>
        </p:txBody>
      </p:sp>
      <p:sp>
        <p:nvSpPr>
          <p:cNvPr id="48" name="Oval 47"/>
          <p:cNvSpPr/>
          <p:nvPr/>
        </p:nvSpPr>
        <p:spPr bwMode="auto">
          <a:xfrm>
            <a:off x="10168975" y="3108154"/>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49" name="Oval 48"/>
          <p:cNvSpPr/>
          <p:nvPr/>
        </p:nvSpPr>
        <p:spPr bwMode="auto">
          <a:xfrm>
            <a:off x="10557440" y="2955754"/>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0" name="Oval 49"/>
          <p:cNvSpPr/>
          <p:nvPr/>
        </p:nvSpPr>
        <p:spPr bwMode="auto">
          <a:xfrm>
            <a:off x="10267882" y="3567675"/>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1" name="Oval 50"/>
          <p:cNvSpPr/>
          <p:nvPr/>
        </p:nvSpPr>
        <p:spPr bwMode="auto">
          <a:xfrm>
            <a:off x="10689818" y="3833261"/>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2" name="Oval 51"/>
          <p:cNvSpPr/>
          <p:nvPr/>
        </p:nvSpPr>
        <p:spPr bwMode="auto">
          <a:xfrm>
            <a:off x="11108257" y="3718812"/>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3" name="Oval 52"/>
          <p:cNvSpPr/>
          <p:nvPr/>
        </p:nvSpPr>
        <p:spPr bwMode="auto">
          <a:xfrm>
            <a:off x="11032057" y="4157832"/>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4" name="Oval 53"/>
          <p:cNvSpPr/>
          <p:nvPr/>
        </p:nvSpPr>
        <p:spPr bwMode="auto">
          <a:xfrm>
            <a:off x="11042956" y="4472495"/>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5" name="Oval 54"/>
          <p:cNvSpPr/>
          <p:nvPr/>
        </p:nvSpPr>
        <p:spPr bwMode="auto">
          <a:xfrm>
            <a:off x="10689818" y="4394675"/>
            <a:ext cx="152400" cy="152400"/>
          </a:xfrm>
          <a:prstGeom prst="ellipse">
            <a:avLst/>
          </a:prstGeom>
          <a:solidFill>
            <a:schemeClr val="accent5">
              <a:lumMod val="50000"/>
              <a:alpha val="98824"/>
            </a:scheme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6" name="Oval 55"/>
          <p:cNvSpPr/>
          <p:nvPr/>
        </p:nvSpPr>
        <p:spPr bwMode="auto">
          <a:xfrm>
            <a:off x="10344082" y="3262875"/>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7" name="Oval 56"/>
          <p:cNvSpPr/>
          <p:nvPr/>
        </p:nvSpPr>
        <p:spPr bwMode="auto">
          <a:xfrm>
            <a:off x="10496482" y="3415275"/>
            <a:ext cx="152400" cy="152400"/>
          </a:xfrm>
          <a:prstGeom prst="ellipse">
            <a:avLst/>
          </a:prstGeom>
          <a:solidFill>
            <a:srgbClr val="C00000">
              <a:alpha val="98824"/>
            </a:srgbClr>
          </a:solidFill>
          <a:ln w="12700" cap="flat" cmpd="sng" algn="ctr">
            <a:noFill/>
            <a:prstDash val="solid"/>
            <a:round/>
            <a:headEnd type="none" w="sm" len="sm"/>
            <a:tailEnd type="none" w="sm" len="sm"/>
          </a:ln>
          <a:effectLst/>
          <a:scene3d>
            <a:camera prst="orthographicFront"/>
            <a:lightRig rig="threePt" dir="t"/>
          </a:scene3d>
          <a:sp3d>
            <a:bevelT/>
            <a:bevelB/>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58" name="Rectangle 57"/>
          <p:cNvSpPr/>
          <p:nvPr/>
        </p:nvSpPr>
        <p:spPr>
          <a:xfrm>
            <a:off x="10732547" y="3034868"/>
            <a:ext cx="1114125" cy="369332"/>
          </a:xfrm>
          <a:prstGeom prst="rect">
            <a:avLst/>
          </a:prstGeom>
        </p:spPr>
        <p:txBody>
          <a:bodyPr wrap="square">
            <a:spAutoFit/>
          </a:bodyPr>
          <a:lstStyle/>
          <a:p>
            <a:pPr algn="ctr"/>
            <a:r>
              <a:rPr lang="en-US" sz="1800" b="1" dirty="0" smtClean="0">
                <a:solidFill>
                  <a:srgbClr val="C00000"/>
                </a:solidFill>
              </a:rPr>
              <a:t>Class A</a:t>
            </a:r>
            <a:endParaRPr lang="en-US" sz="1800" b="1" dirty="0">
              <a:solidFill>
                <a:srgbClr val="C00000"/>
              </a:solidFill>
            </a:endParaRPr>
          </a:p>
        </p:txBody>
      </p:sp>
      <p:sp>
        <p:nvSpPr>
          <p:cNvPr id="59" name="Rectangle 58"/>
          <p:cNvSpPr/>
          <p:nvPr/>
        </p:nvSpPr>
        <p:spPr>
          <a:xfrm>
            <a:off x="10922834" y="4629828"/>
            <a:ext cx="1114125" cy="369332"/>
          </a:xfrm>
          <a:prstGeom prst="rect">
            <a:avLst/>
          </a:prstGeom>
        </p:spPr>
        <p:txBody>
          <a:bodyPr wrap="square">
            <a:spAutoFit/>
          </a:bodyPr>
          <a:lstStyle/>
          <a:p>
            <a:pPr algn="ctr"/>
            <a:r>
              <a:rPr lang="en-US" sz="1800" b="1" dirty="0" smtClean="0">
                <a:solidFill>
                  <a:schemeClr val="accent5">
                    <a:lumMod val="50000"/>
                  </a:schemeClr>
                </a:solidFill>
              </a:rPr>
              <a:t>Class B</a:t>
            </a:r>
            <a:endParaRPr lang="en-US" sz="1800" b="1" dirty="0">
              <a:solidFill>
                <a:schemeClr val="accent5">
                  <a:lumMod val="50000"/>
                </a:schemeClr>
              </a:solidFill>
            </a:endParaRPr>
          </a:p>
        </p:txBody>
      </p:sp>
      <p:sp>
        <p:nvSpPr>
          <p:cNvPr id="10" name="Right Arrow 9"/>
          <p:cNvSpPr/>
          <p:nvPr/>
        </p:nvSpPr>
        <p:spPr bwMode="auto">
          <a:xfrm>
            <a:off x="4742713" y="4728724"/>
            <a:ext cx="2083258" cy="7627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110" charset="0"/>
              </a:rPr>
              <a:t>Feature Extractor</a:t>
            </a:r>
          </a:p>
        </p:txBody>
      </p:sp>
      <p:sp>
        <p:nvSpPr>
          <p:cNvPr id="60" name="TextBox 59"/>
          <p:cNvSpPr txBox="1"/>
          <p:nvPr/>
        </p:nvSpPr>
        <p:spPr>
          <a:xfrm>
            <a:off x="2919151" y="4070234"/>
            <a:ext cx="1574589" cy="338554"/>
          </a:xfrm>
          <a:prstGeom prst="rect">
            <a:avLst/>
          </a:prstGeom>
          <a:noFill/>
        </p:spPr>
        <p:txBody>
          <a:bodyPr wrap="square" rtlCol="0">
            <a:spAutoFit/>
          </a:bodyPr>
          <a:lstStyle/>
          <a:p>
            <a:pPr algn="ctr"/>
            <a:r>
              <a:rPr lang="en-US" sz="1600" b="1" dirty="0" smtClean="0"/>
              <a:t>DFT</a:t>
            </a:r>
            <a:endParaRPr lang="en-US" sz="1600" b="1" dirty="0"/>
          </a:p>
        </p:txBody>
      </p:sp>
    </p:spTree>
    <p:extLst>
      <p:ext uri="{BB962C8B-B14F-4D97-AF65-F5344CB8AC3E}">
        <p14:creationId xmlns:p14="http://schemas.microsoft.com/office/powerpoint/2010/main" val="588816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8" name="TextBox 7"/>
          <p:cNvSpPr txBox="1"/>
          <p:nvPr/>
        </p:nvSpPr>
        <p:spPr>
          <a:xfrm>
            <a:off x="6323012" y="1295399"/>
            <a:ext cx="5421871" cy="954107"/>
          </a:xfrm>
          <a:prstGeom prst="rect">
            <a:avLst/>
          </a:prstGeom>
          <a:noFill/>
        </p:spPr>
        <p:txBody>
          <a:bodyPr wrap="square" rtlCol="0">
            <a:spAutoFit/>
          </a:bodyPr>
          <a:lstStyle/>
          <a:p>
            <a:pPr algn="ctr"/>
            <a:r>
              <a:rPr lang="en-US" sz="2800" b="1" dirty="0" smtClean="0"/>
              <a:t>What will happen if the cluster starting points are here?</a:t>
            </a:r>
            <a:endParaRPr lang="en-US"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1295399"/>
            <a:ext cx="4740483" cy="4572000"/>
          </a:xfrm>
          <a:prstGeom prst="rect">
            <a:avLst/>
          </a:prstGeom>
        </p:spPr>
      </p:pic>
      <p:sp>
        <p:nvSpPr>
          <p:cNvPr id="11" name="Content Placeholder 2"/>
          <p:cNvSpPr txBox="1">
            <a:spLocks/>
          </p:cNvSpPr>
          <p:nvPr/>
        </p:nvSpPr>
        <p:spPr>
          <a:xfrm>
            <a:off x="5459103" y="2514600"/>
            <a:ext cx="6551613" cy="3041304"/>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All of the cluster centers will gravitate toward the upper right</a:t>
            </a:r>
          </a:p>
          <a:p>
            <a:pPr marL="457200" indent="-457200">
              <a:spcBef>
                <a:spcPts val="0"/>
              </a:spcBef>
              <a:spcAft>
                <a:spcPts val="1200"/>
              </a:spcAft>
              <a:buFontTx/>
              <a:buAutoNum type="alphaUcParenR"/>
            </a:pPr>
            <a:r>
              <a:rPr lang="en-US" sz="2400" kern="0" dirty="0" smtClean="0"/>
              <a:t> The two centers in the upper right cluster will stay stuck there</a:t>
            </a:r>
          </a:p>
          <a:p>
            <a:pPr marL="457200" indent="-457200">
              <a:spcBef>
                <a:spcPts val="0"/>
              </a:spcBef>
              <a:spcAft>
                <a:spcPts val="1200"/>
              </a:spcAft>
              <a:buFontTx/>
              <a:buAutoNum type="alphaUcParenR"/>
            </a:pPr>
            <a:r>
              <a:rPr lang="en-US" sz="2400" kern="0" dirty="0" smtClean="0"/>
              <a:t> There is randomness involved so it is impossible to say</a:t>
            </a:r>
          </a:p>
          <a:p>
            <a:pPr marL="457200" indent="-457200">
              <a:spcBef>
                <a:spcPts val="0"/>
              </a:spcBef>
              <a:spcAft>
                <a:spcPts val="1200"/>
              </a:spcAft>
              <a:buFontTx/>
              <a:buAutoNum type="alphaUcParenR"/>
            </a:pPr>
            <a:r>
              <a:rPr lang="en-US" sz="2400" kern="0" dirty="0" smtClean="0"/>
              <a:t> Everything will proceed as normal</a:t>
            </a:r>
          </a:p>
        </p:txBody>
      </p:sp>
    </p:spTree>
    <p:extLst>
      <p:ext uri="{BB962C8B-B14F-4D97-AF65-F5344CB8AC3E}">
        <p14:creationId xmlns:p14="http://schemas.microsoft.com/office/powerpoint/2010/main" val="191272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and Classifications</a:t>
            </a:r>
            <a:endParaRPr lang="en-US" dirty="0"/>
          </a:p>
        </p:txBody>
      </p:sp>
      <p:sp>
        <p:nvSpPr>
          <p:cNvPr id="24" name="Rounded Rectangle 23"/>
          <p:cNvSpPr/>
          <p:nvPr/>
        </p:nvSpPr>
        <p:spPr bwMode="auto">
          <a:xfrm>
            <a:off x="8075612" y="1772961"/>
            <a:ext cx="3060226" cy="3337560"/>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23" name="Rounded Rectangle 22"/>
          <p:cNvSpPr/>
          <p:nvPr/>
        </p:nvSpPr>
        <p:spPr bwMode="auto">
          <a:xfrm>
            <a:off x="1195024" y="1772961"/>
            <a:ext cx="3517875" cy="3337560"/>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8" name="TextBox 7"/>
          <p:cNvSpPr txBox="1"/>
          <p:nvPr/>
        </p:nvSpPr>
        <p:spPr>
          <a:xfrm>
            <a:off x="1195024" y="1143000"/>
            <a:ext cx="3517875" cy="646331"/>
          </a:xfrm>
          <a:prstGeom prst="rect">
            <a:avLst/>
          </a:prstGeom>
          <a:noFill/>
        </p:spPr>
        <p:txBody>
          <a:bodyPr wrap="square" rtlCol="0">
            <a:spAutoFit/>
          </a:bodyPr>
          <a:lstStyle/>
          <a:p>
            <a:pPr algn="ctr"/>
            <a:r>
              <a:rPr lang="en-US" sz="1800" b="1" dirty="0" smtClean="0"/>
              <a:t>Images Often Contain More Information than We Need</a:t>
            </a:r>
            <a:endParaRPr lang="en-US" sz="1800" b="1" dirty="0"/>
          </a:p>
        </p:txBody>
      </p:sp>
      <p:grpSp>
        <p:nvGrpSpPr>
          <p:cNvPr id="12" name="Group 11"/>
          <p:cNvGrpSpPr/>
          <p:nvPr/>
        </p:nvGrpSpPr>
        <p:grpSpPr>
          <a:xfrm>
            <a:off x="1344770" y="1902124"/>
            <a:ext cx="3226522" cy="2198379"/>
            <a:chOff x="912812" y="2209800"/>
            <a:chExt cx="4150742" cy="2828092"/>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879" y="2209800"/>
              <a:ext cx="2001675" cy="282809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2" y="2209800"/>
              <a:ext cx="1997522" cy="2828092"/>
            </a:xfrm>
            <a:prstGeom prst="rect">
              <a:avLst/>
            </a:prstGeom>
          </p:spPr>
        </p:pic>
      </p:grpSp>
      <mc:AlternateContent xmlns:mc="http://schemas.openxmlformats.org/markup-compatibility/2006" xmlns:a14="http://schemas.microsoft.com/office/drawing/2010/main">
        <mc:Choice Requires="a14">
          <p:sp>
            <p:nvSpPr>
              <p:cNvPr id="14" name="TextBox 13"/>
              <p:cNvSpPr txBox="1"/>
              <p:nvPr/>
            </p:nvSpPr>
            <p:spPr>
              <a:xfrm>
                <a:off x="1334843" y="4241536"/>
                <a:ext cx="3209802" cy="75546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𝟐</m:t>
                      </m:r>
                      <m:r>
                        <a:rPr lang="en-US" sz="1600" b="1" i="1" smtClean="0">
                          <a:latin typeface="Cambria Math" panose="02040503050406030204" pitchFamily="18" charset="0"/>
                          <a:ea typeface="Cambria Math" panose="02040503050406030204" pitchFamily="18" charset="0"/>
                        </a:rPr>
                        <m:t>×</m:t>
                      </m:r>
                      <m:d>
                        <m:dPr>
                          <m:ctrlPr>
                            <a:rPr lang="en-US" sz="1600" b="1" i="1" smtClean="0">
                              <a:latin typeface="Cambria Math" panose="02040503050406030204" pitchFamily="18" charset="0"/>
                            </a:rPr>
                          </m:ctrlPr>
                        </m:dPr>
                        <m:e>
                          <m:r>
                            <a:rPr lang="en-US" sz="1600" b="1" i="1">
                              <a:latin typeface="Cambria Math" panose="02040503050406030204" pitchFamily="18" charset="0"/>
                            </a:rPr>
                            <m:t>𝟒𝟒𝟔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𝟓𝟒𝟏</m:t>
                          </m:r>
                          <m:r>
                            <a:rPr lang="en-US" sz="1600" b="1" i="1">
                              <a:latin typeface="Cambria Math" panose="02040503050406030204" pitchFamily="18" charset="0"/>
                            </a:rPr>
                            <m:t> </m:t>
                          </m:r>
                          <m:r>
                            <a:rPr lang="en-US" sz="1600" b="1">
                              <a:latin typeface="Cambria Math" panose="02040503050406030204" pitchFamily="18" charset="0"/>
                            </a:rPr>
                            <m:t>𝐩𝐢𝐱</m:t>
                          </m:r>
                        </m:e>
                      </m:d>
                      <m:r>
                        <a:rPr lang="en-US" sz="1600" b="1" i="1" smtClean="0">
                          <a:latin typeface="Cambria Math" panose="02040503050406030204" pitchFamily="18" charset="0"/>
                          <a:ea typeface="Cambria Math" panose="02040503050406030204" pitchFamily="18" charset="0"/>
                        </a:rPr>
                        <m:t>×</m:t>
                      </m:r>
                      <m:f>
                        <m:fPr>
                          <m:ctrlPr>
                            <a:rPr lang="en-US" sz="1600" b="1" i="1" smtClean="0">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𝟐𝟒</m:t>
                          </m:r>
                          <m:r>
                            <a:rPr lang="en-US" sz="1600" b="1" i="1"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𝐛𝐢𝐭</m:t>
                          </m:r>
                        </m:num>
                        <m:den>
                          <m:r>
                            <a:rPr lang="en-US" sz="1600" b="1" i="0" smtClean="0">
                              <a:latin typeface="Cambria Math" panose="02040503050406030204" pitchFamily="18" charset="0"/>
                              <a:ea typeface="Cambria Math" panose="02040503050406030204" pitchFamily="18" charset="0"/>
                            </a:rPr>
                            <m:t>𝐩𝐢𝐱</m:t>
                          </m:r>
                        </m:den>
                      </m:f>
                    </m:oMath>
                    <m:oMath xmlns:m="http://schemas.openxmlformats.org/officeDocument/2006/math">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𝟏𝟏</m:t>
                      </m:r>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𝟓𝟖𝟏</m:t>
                      </m:r>
                      <m:r>
                        <a:rPr lang="en-US" sz="1600" b="1" i="1" smtClean="0">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𝟕𝟐𝟖</m:t>
                      </m:r>
                      <m:r>
                        <a:rPr lang="en-US" sz="1600" b="1" i="1" smtClean="0">
                          <a:latin typeface="Cambria Math" panose="02040503050406030204" pitchFamily="18" charset="0"/>
                          <a:ea typeface="Cambria Math" panose="02040503050406030204" pitchFamily="18" charset="0"/>
                        </a:rPr>
                        <m:t> </m:t>
                      </m:r>
                      <m:r>
                        <a:rPr lang="en-US" sz="1600" b="1" i="0" smtClean="0">
                          <a:latin typeface="Cambria Math" panose="02040503050406030204" pitchFamily="18" charset="0"/>
                          <a:ea typeface="Cambria Math" panose="02040503050406030204" pitchFamily="18" charset="0"/>
                        </a:rPr>
                        <m:t>𝐛𝐢𝐭𝐬</m:t>
                      </m:r>
                    </m:oMath>
                  </m:oMathPara>
                </a14:m>
                <a:endParaRPr lang="en-US" sz="16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334843" y="4241536"/>
                <a:ext cx="3209802" cy="755463"/>
              </a:xfrm>
              <a:prstGeom prst="rect">
                <a:avLst/>
              </a:prstGeom>
              <a:blipFill rotWithShape="0">
                <a:blip r:embed="rId4"/>
                <a:stretch>
                  <a:fillRect b="-2419"/>
                </a:stretch>
              </a:blipFill>
            </p:spPr>
            <p:txBody>
              <a:bodyPr/>
              <a:lstStyle/>
              <a:p>
                <a:r>
                  <a:rPr lang="en-US">
                    <a:noFill/>
                  </a:rPr>
                  <a:t> </a:t>
                </a:r>
              </a:p>
            </p:txBody>
          </p:sp>
        </mc:Fallback>
      </mc:AlternateContent>
      <p:sp>
        <p:nvSpPr>
          <p:cNvPr id="15" name="Right Arrow 14"/>
          <p:cNvSpPr/>
          <p:nvPr/>
        </p:nvSpPr>
        <p:spPr bwMode="auto">
          <a:xfrm>
            <a:off x="5426324" y="2808835"/>
            <a:ext cx="2087180" cy="1370190"/>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110" charset="0"/>
              </a:rPr>
              <a:t>Data Compression</a:t>
            </a:r>
          </a:p>
        </p:txBody>
      </p:sp>
      <mc:AlternateContent xmlns:mc="http://schemas.openxmlformats.org/markup-compatibility/2006" xmlns:a14="http://schemas.microsoft.com/office/drawing/2010/main">
        <mc:Choice Requires="a14">
          <p:sp>
            <p:nvSpPr>
              <p:cNvPr id="16" name="TextBox 15"/>
              <p:cNvSpPr txBox="1"/>
              <p:nvPr/>
            </p:nvSpPr>
            <p:spPr>
              <a:xfrm>
                <a:off x="8781780" y="2408283"/>
                <a:ext cx="1647887" cy="68076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m>
                        <m:mPr>
                          <m:mcs>
                            <m:mc>
                              <m:mcPr>
                                <m:count m:val="3"/>
                                <m:mcJc m:val="center"/>
                              </m:mcPr>
                            </m:mc>
                          </m:mcs>
                          <m:ctrlPr>
                            <a:rPr lang="en-US" b="1" i="1" smtClean="0">
                              <a:latin typeface="Cambria Math" panose="02040503050406030204" pitchFamily="18" charset="0"/>
                            </a:rPr>
                          </m:ctrlPr>
                        </m:mPr>
                        <m:mr>
                          <m:e>
                            <m:r>
                              <m:rPr>
                                <m:brk m:alnAt="7"/>
                              </m:rPr>
                              <a:rPr lang="en-US" b="1" i="0" smtClean="0">
                                <a:latin typeface="Cambria Math" panose="02040503050406030204" pitchFamily="18" charset="0"/>
                              </a:rPr>
                              <m:t>𝐜</m:t>
                            </m:r>
                            <m:r>
                              <a:rPr lang="en-US" b="1" i="0" smtClean="0">
                                <a:latin typeface="Cambria Math" panose="02040503050406030204" pitchFamily="18" charset="0"/>
                              </a:rPr>
                              <m:t>𝐚𝐭</m:t>
                            </m:r>
                          </m:e>
                          <m:e>
                            <m:r>
                              <a:rPr lang="en-US" b="1" i="1" smtClean="0">
                                <a:latin typeface="Cambria Math" panose="02040503050406030204" pitchFamily="18" charset="0"/>
                              </a:rPr>
                              <m:t>=</m:t>
                            </m:r>
                          </m:e>
                          <m:e>
                            <m:r>
                              <a:rPr lang="en-US" b="1" i="1" smtClean="0">
                                <a:latin typeface="Cambria Math" panose="02040503050406030204" pitchFamily="18" charset="0"/>
                              </a:rPr>
                              <m:t>𝟎</m:t>
                            </m:r>
                          </m:e>
                        </m:mr>
                        <m:mr>
                          <m:e>
                            <m:r>
                              <a:rPr lang="en-US" b="1" i="0" smtClean="0">
                                <a:latin typeface="Cambria Math" panose="02040503050406030204" pitchFamily="18" charset="0"/>
                              </a:rPr>
                              <m:t>𝐝𝐨𝐠</m:t>
                            </m:r>
                          </m:e>
                          <m:e>
                            <m:r>
                              <a:rPr lang="en-US" b="1" i="1" smtClean="0">
                                <a:latin typeface="Cambria Math" panose="02040503050406030204" pitchFamily="18" charset="0"/>
                              </a:rPr>
                              <m:t>=</m:t>
                            </m:r>
                          </m:e>
                          <m:e>
                            <m:r>
                              <a:rPr lang="en-US" b="1" i="1" smtClean="0">
                                <a:latin typeface="Cambria Math" panose="02040503050406030204" pitchFamily="18" charset="0"/>
                              </a:rPr>
                              <m:t>𝟏</m:t>
                            </m:r>
                          </m:e>
                        </m:mr>
                      </m:m>
                    </m:oMath>
                  </m:oMathPara>
                </a14:m>
                <a:endParaRPr lang="en-US" b="1"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8781780" y="2408283"/>
                <a:ext cx="1647887" cy="680764"/>
              </a:xfrm>
              <a:prstGeom prst="rect">
                <a:avLst/>
              </a:prstGeom>
              <a:blipFill rotWithShape="0">
                <a:blip r:embed="rId5"/>
                <a:stretch>
                  <a:fillRect/>
                </a:stretch>
              </a:blipFill>
            </p:spPr>
            <p:txBody>
              <a:bodyPr/>
              <a:lstStyle/>
              <a:p>
                <a:r>
                  <a:rPr lang="en-US">
                    <a:noFill/>
                  </a:rPr>
                  <a:t> </a:t>
                </a:r>
              </a:p>
            </p:txBody>
          </p:sp>
        </mc:Fallback>
      </mc:AlternateContent>
      <p:sp>
        <p:nvSpPr>
          <p:cNvPr id="19" name="TextBox 18"/>
          <p:cNvSpPr txBox="1"/>
          <p:nvPr/>
        </p:nvSpPr>
        <p:spPr>
          <a:xfrm>
            <a:off x="8075612" y="1143000"/>
            <a:ext cx="3060226" cy="646331"/>
          </a:xfrm>
          <a:prstGeom prst="rect">
            <a:avLst/>
          </a:prstGeom>
          <a:noFill/>
        </p:spPr>
        <p:txBody>
          <a:bodyPr wrap="square" rtlCol="0">
            <a:spAutoFit/>
          </a:bodyPr>
          <a:lstStyle/>
          <a:p>
            <a:pPr algn="ctr"/>
            <a:r>
              <a:rPr lang="en-US" sz="1800" b="1" dirty="0" smtClean="0"/>
              <a:t>Encoding Relevant Information</a:t>
            </a:r>
            <a:endParaRPr lang="en-US" sz="1800" b="1" dirty="0"/>
          </a:p>
        </p:txBody>
      </p:sp>
      <p:sp>
        <p:nvSpPr>
          <p:cNvPr id="20" name="TextBox 19"/>
          <p:cNvSpPr txBox="1"/>
          <p:nvPr/>
        </p:nvSpPr>
        <p:spPr>
          <a:xfrm rot="16200000">
            <a:off x="365574" y="4490669"/>
            <a:ext cx="785221" cy="707886"/>
          </a:xfrm>
          <a:prstGeom prst="rect">
            <a:avLst/>
          </a:prstGeom>
          <a:noFill/>
        </p:spPr>
        <p:txBody>
          <a:bodyPr wrap="square" rtlCol="0">
            <a:spAutoFit/>
          </a:bodyPr>
          <a:lstStyle/>
          <a:p>
            <a:pPr algn="ctr"/>
            <a:r>
              <a:rPr lang="en-US" sz="2000" b="1" dirty="0" smtClean="0"/>
              <a:t>Data Size</a:t>
            </a:r>
            <a:endParaRPr lang="en-US" sz="2000" b="1" dirty="0"/>
          </a:p>
        </p:txBody>
      </p:sp>
      <p:sp>
        <p:nvSpPr>
          <p:cNvPr id="21" name="TextBox 20"/>
          <p:cNvSpPr txBox="1"/>
          <p:nvPr/>
        </p:nvSpPr>
        <p:spPr>
          <a:xfrm rot="16200000">
            <a:off x="-341006" y="2678149"/>
            <a:ext cx="2198379" cy="646331"/>
          </a:xfrm>
          <a:prstGeom prst="rect">
            <a:avLst/>
          </a:prstGeom>
          <a:noFill/>
        </p:spPr>
        <p:txBody>
          <a:bodyPr wrap="square" rtlCol="0">
            <a:spAutoFit/>
          </a:bodyPr>
          <a:lstStyle/>
          <a:p>
            <a:pPr algn="ctr"/>
            <a:r>
              <a:rPr lang="en-US" sz="1800" b="1" dirty="0" smtClean="0"/>
              <a:t>Data Representation</a:t>
            </a:r>
            <a:endParaRPr lang="en-US" sz="1800" b="1" dirty="0"/>
          </a:p>
        </p:txBody>
      </p:sp>
      <mc:AlternateContent xmlns:mc="http://schemas.openxmlformats.org/markup-compatibility/2006" xmlns:a14="http://schemas.microsoft.com/office/drawing/2010/main">
        <mc:Choice Requires="a14">
          <p:sp>
            <p:nvSpPr>
              <p:cNvPr id="22" name="TextBox 21"/>
              <p:cNvSpPr txBox="1"/>
              <p:nvPr/>
            </p:nvSpPr>
            <p:spPr>
              <a:xfrm>
                <a:off x="9294812" y="4459781"/>
                <a:ext cx="902491" cy="5539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b="1" i="1" smtClean="0">
                                  <a:latin typeface="Cambria Math" panose="02040503050406030204" pitchFamily="18" charset="0"/>
                                  <a:ea typeface="Cambria Math" panose="02040503050406030204" pitchFamily="18" charset="0"/>
                                </a:rPr>
                              </m:ctrlPr>
                            </m:mPr>
                            <m:mr>
                              <m:e>
                                <m:r>
                                  <m:rPr>
                                    <m:brk m:alnAt="7"/>
                                  </m:rPr>
                                  <a:rPr lang="en-US" sz="1800" b="1" i="1" smtClean="0">
                                    <a:latin typeface="Cambria Math" panose="02040503050406030204" pitchFamily="18" charset="0"/>
                                    <a:ea typeface="Cambria Math" panose="02040503050406030204" pitchFamily="18" charset="0"/>
                                  </a:rPr>
                                  <m:t>𝟎</m:t>
                                </m:r>
                              </m:e>
                              <m:e>
                                <m:r>
                                  <a:rPr lang="en-US" sz="1800" b="1" i="1" smtClean="0">
                                    <a:latin typeface="Cambria Math" panose="02040503050406030204" pitchFamily="18" charset="0"/>
                                    <a:ea typeface="Cambria Math" panose="02040503050406030204" pitchFamily="18" charset="0"/>
                                  </a:rPr>
                                  <m:t>𝟏</m:t>
                                </m:r>
                              </m:e>
                            </m:mr>
                          </m:m>
                        </m:e>
                      </m:d>
                    </m:oMath>
                    <m:oMath xmlns:m="http://schemas.openxmlformats.org/officeDocument/2006/math">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 </m:t>
                      </m:r>
                      <m:r>
                        <a:rPr lang="en-US" sz="1800" b="1" i="0" smtClean="0">
                          <a:latin typeface="Cambria Math" panose="02040503050406030204" pitchFamily="18" charset="0"/>
                          <a:ea typeface="Cambria Math" panose="02040503050406030204" pitchFamily="18" charset="0"/>
                        </a:rPr>
                        <m:t>𝐛𝐢𝐭𝐬</m:t>
                      </m:r>
                    </m:oMath>
                  </m:oMathPara>
                </a14:m>
                <a:endParaRPr lang="en-US" sz="1800"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9294812" y="4459781"/>
                <a:ext cx="902491" cy="553998"/>
              </a:xfrm>
              <a:prstGeom prst="rect">
                <a:avLst/>
              </a:prstGeom>
              <a:blipFill rotWithShape="0">
                <a:blip r:embed="rId6"/>
                <a:stretch>
                  <a:fillRect l="-5405" r="-2703" b="-5556"/>
                </a:stretch>
              </a:blipFill>
            </p:spPr>
            <p:txBody>
              <a:bodyPr/>
              <a:lstStyle/>
              <a:p>
                <a:r>
                  <a:rPr lang="en-US">
                    <a:noFill/>
                  </a:rPr>
                  <a:t> </a:t>
                </a:r>
              </a:p>
            </p:txBody>
          </p:sp>
        </mc:Fallback>
      </mc:AlternateContent>
      <p:sp>
        <p:nvSpPr>
          <p:cNvPr id="25" name="TextBox 24"/>
          <p:cNvSpPr txBox="1"/>
          <p:nvPr/>
        </p:nvSpPr>
        <p:spPr>
          <a:xfrm>
            <a:off x="8389568" y="3595205"/>
            <a:ext cx="2432313" cy="646331"/>
          </a:xfrm>
          <a:prstGeom prst="rect">
            <a:avLst/>
          </a:prstGeom>
          <a:noFill/>
        </p:spPr>
        <p:txBody>
          <a:bodyPr wrap="square" rtlCol="0">
            <a:spAutoFit/>
          </a:bodyPr>
          <a:lstStyle/>
          <a:p>
            <a:pPr algn="ctr"/>
            <a:r>
              <a:rPr lang="en-US" sz="1800" b="1" dirty="0" smtClean="0"/>
              <a:t>… 11.6 million bits reduce down to…</a:t>
            </a:r>
            <a:endParaRPr lang="en-US" sz="1800" b="1" dirty="0"/>
          </a:p>
        </p:txBody>
      </p:sp>
      <p:sp>
        <p:nvSpPr>
          <p:cNvPr id="27" name="TextBox 26"/>
          <p:cNvSpPr txBox="1"/>
          <p:nvPr/>
        </p:nvSpPr>
        <p:spPr>
          <a:xfrm>
            <a:off x="2456750" y="5313974"/>
            <a:ext cx="7959969" cy="830997"/>
          </a:xfrm>
          <a:prstGeom prst="rect">
            <a:avLst/>
          </a:prstGeom>
          <a:noFill/>
        </p:spPr>
        <p:txBody>
          <a:bodyPr wrap="square" rtlCol="0">
            <a:spAutoFit/>
          </a:bodyPr>
          <a:lstStyle/>
          <a:p>
            <a:pPr algn="ctr"/>
            <a:r>
              <a:rPr lang="en-US" b="1" i="1" dirty="0" smtClean="0"/>
              <a:t>Doctors do not care about every detail of an x-ray. They care if the bone is broken (0 or 1).</a:t>
            </a:r>
            <a:endParaRPr lang="en-US" b="1" i="1" dirty="0"/>
          </a:p>
        </p:txBody>
      </p:sp>
    </p:spTree>
    <p:extLst>
      <p:ext uri="{BB962C8B-B14F-4D97-AF65-F5344CB8AC3E}">
        <p14:creationId xmlns:p14="http://schemas.microsoft.com/office/powerpoint/2010/main" val="16270698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8" name="TextBox 7"/>
          <p:cNvSpPr txBox="1"/>
          <p:nvPr/>
        </p:nvSpPr>
        <p:spPr>
          <a:xfrm>
            <a:off x="6323012" y="1295399"/>
            <a:ext cx="5421871" cy="954107"/>
          </a:xfrm>
          <a:prstGeom prst="rect">
            <a:avLst/>
          </a:prstGeom>
          <a:noFill/>
        </p:spPr>
        <p:txBody>
          <a:bodyPr wrap="square" rtlCol="0">
            <a:spAutoFit/>
          </a:bodyPr>
          <a:lstStyle/>
          <a:p>
            <a:pPr algn="ctr"/>
            <a:r>
              <a:rPr lang="en-US" sz="2800" b="1" dirty="0" smtClean="0"/>
              <a:t>What will happen if the cluster starting points are here?</a:t>
            </a:r>
            <a:endParaRPr lang="en-US" sz="28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1295399"/>
            <a:ext cx="4740483" cy="4572000"/>
          </a:xfrm>
          <a:prstGeom prst="rect">
            <a:avLst/>
          </a:prstGeom>
        </p:spPr>
      </p:pic>
      <p:sp>
        <p:nvSpPr>
          <p:cNvPr id="7" name="Content Placeholder 2"/>
          <p:cNvSpPr txBox="1">
            <a:spLocks/>
          </p:cNvSpPr>
          <p:nvPr/>
        </p:nvSpPr>
        <p:spPr>
          <a:xfrm>
            <a:off x="5459103" y="2514600"/>
            <a:ext cx="6551613" cy="3041304"/>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All of the cluster centers will gravitate toward the upper right</a:t>
            </a:r>
          </a:p>
          <a:p>
            <a:pPr marL="457200" indent="-457200">
              <a:spcBef>
                <a:spcPts val="0"/>
              </a:spcBef>
              <a:spcAft>
                <a:spcPts val="1200"/>
              </a:spcAft>
              <a:buFontTx/>
              <a:buAutoNum type="alphaUcParenR"/>
            </a:pPr>
            <a:r>
              <a:rPr lang="en-US" sz="2400" kern="0" dirty="0" smtClean="0"/>
              <a:t> The two centers in the upper right cluster will stay stuck there</a:t>
            </a:r>
          </a:p>
          <a:p>
            <a:pPr marL="457200" indent="-457200">
              <a:spcBef>
                <a:spcPts val="0"/>
              </a:spcBef>
              <a:spcAft>
                <a:spcPts val="1200"/>
              </a:spcAft>
              <a:buFontTx/>
              <a:buAutoNum type="alphaUcParenR"/>
            </a:pPr>
            <a:r>
              <a:rPr lang="en-US" sz="2400" kern="0" dirty="0" smtClean="0"/>
              <a:t> There is randomness involved so it is impossible to say</a:t>
            </a:r>
          </a:p>
          <a:p>
            <a:pPr marL="457200" indent="-457200">
              <a:spcBef>
                <a:spcPts val="0"/>
              </a:spcBef>
              <a:spcAft>
                <a:spcPts val="1200"/>
              </a:spcAft>
              <a:buFontTx/>
              <a:buAutoNum type="alphaUcParenR"/>
            </a:pPr>
            <a:r>
              <a:rPr lang="en-US" sz="2400" kern="0" dirty="0" smtClean="0"/>
              <a:t> Everything will proceed as normal</a:t>
            </a:r>
          </a:p>
        </p:txBody>
      </p:sp>
      <p:sp>
        <p:nvSpPr>
          <p:cNvPr id="9" name="Rectangle 8">
            <a:extLst>
              <a:ext uri="{FF2B5EF4-FFF2-40B4-BE49-F238E27FC236}">
                <a16:creationId xmlns="" xmlns:a16="http://schemas.microsoft.com/office/drawing/2014/main" id="{80FF5FFF-9D7A-4DD9-B763-F26B24205C4C}"/>
              </a:ext>
            </a:extLst>
          </p:cNvPr>
          <p:cNvSpPr/>
          <p:nvPr/>
        </p:nvSpPr>
        <p:spPr bwMode="auto">
          <a:xfrm>
            <a:off x="5418159" y="4889532"/>
            <a:ext cx="5781654" cy="512028"/>
          </a:xfrm>
          <a:prstGeom prst="rect">
            <a:avLst/>
          </a:prstGeom>
          <a:noFill/>
          <a:ln w="2222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spTree>
    <p:extLst>
      <p:ext uri="{BB962C8B-B14F-4D97-AF65-F5344CB8AC3E}">
        <p14:creationId xmlns:p14="http://schemas.microsoft.com/office/powerpoint/2010/main" val="1221228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8" name="TextBox 7"/>
          <p:cNvSpPr txBox="1"/>
          <p:nvPr/>
        </p:nvSpPr>
        <p:spPr>
          <a:xfrm>
            <a:off x="443940" y="1295399"/>
            <a:ext cx="11300943" cy="523220"/>
          </a:xfrm>
          <a:prstGeom prst="rect">
            <a:avLst/>
          </a:prstGeom>
          <a:noFill/>
        </p:spPr>
        <p:txBody>
          <a:bodyPr wrap="square" rtlCol="0">
            <a:spAutoFit/>
          </a:bodyPr>
          <a:lstStyle/>
          <a:p>
            <a:pPr algn="ctr"/>
            <a:r>
              <a:rPr lang="en-US" sz="2800" b="1" dirty="0" smtClean="0"/>
              <a:t>How many initial cluster centers should be used here?</a:t>
            </a:r>
            <a:endParaRPr lang="en-US"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2" y="1981200"/>
            <a:ext cx="4319219" cy="4165709"/>
          </a:xfrm>
          <a:prstGeom prst="rect">
            <a:avLst/>
          </a:prstGeom>
        </p:spPr>
      </p:pic>
      <p:sp>
        <p:nvSpPr>
          <p:cNvPr id="6" name="Content Placeholder 2"/>
          <p:cNvSpPr txBox="1">
            <a:spLocks/>
          </p:cNvSpPr>
          <p:nvPr/>
        </p:nvSpPr>
        <p:spPr>
          <a:xfrm>
            <a:off x="6475412" y="2971800"/>
            <a:ext cx="3429000"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a:t>
            </a:r>
          </a:p>
          <a:p>
            <a:pPr marL="457200" indent="-457200">
              <a:spcBef>
                <a:spcPts val="0"/>
              </a:spcBef>
              <a:spcAft>
                <a:spcPts val="1200"/>
              </a:spcAft>
              <a:buFontTx/>
              <a:buAutoNum type="alphaUcParenR"/>
            </a:pPr>
            <a:r>
              <a:rPr lang="en-US" sz="2400" kern="0" dirty="0" smtClean="0"/>
              <a:t> 2</a:t>
            </a:r>
          </a:p>
          <a:p>
            <a:pPr marL="457200" indent="-457200">
              <a:spcBef>
                <a:spcPts val="0"/>
              </a:spcBef>
              <a:spcAft>
                <a:spcPts val="1200"/>
              </a:spcAft>
              <a:buFontTx/>
              <a:buAutoNum type="alphaUcParenR"/>
            </a:pPr>
            <a:r>
              <a:rPr lang="en-US" sz="2400" kern="0" dirty="0" smtClean="0"/>
              <a:t> 3</a:t>
            </a:r>
          </a:p>
          <a:p>
            <a:pPr marL="457200" indent="-457200">
              <a:spcBef>
                <a:spcPts val="0"/>
              </a:spcBef>
              <a:spcAft>
                <a:spcPts val="1200"/>
              </a:spcAft>
              <a:buFontTx/>
              <a:buAutoNum type="alphaUcParenR"/>
            </a:pPr>
            <a:r>
              <a:rPr lang="en-US" sz="2400" kern="0" dirty="0" smtClean="0"/>
              <a:t> 4</a:t>
            </a:r>
            <a:endParaRPr lang="en-US" sz="2400" kern="0" dirty="0"/>
          </a:p>
        </p:txBody>
      </p:sp>
    </p:spTree>
    <p:extLst>
      <p:ext uri="{BB962C8B-B14F-4D97-AF65-F5344CB8AC3E}">
        <p14:creationId xmlns:p14="http://schemas.microsoft.com/office/powerpoint/2010/main" val="1867221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8" name="TextBox 7"/>
          <p:cNvSpPr txBox="1"/>
          <p:nvPr/>
        </p:nvSpPr>
        <p:spPr>
          <a:xfrm>
            <a:off x="443940" y="1295399"/>
            <a:ext cx="11300943" cy="523220"/>
          </a:xfrm>
          <a:prstGeom prst="rect">
            <a:avLst/>
          </a:prstGeom>
          <a:noFill/>
        </p:spPr>
        <p:txBody>
          <a:bodyPr wrap="square" rtlCol="0">
            <a:spAutoFit/>
          </a:bodyPr>
          <a:lstStyle/>
          <a:p>
            <a:pPr algn="ctr"/>
            <a:r>
              <a:rPr lang="en-US" sz="2800" b="1" dirty="0" smtClean="0"/>
              <a:t>How many initial cluster centers should be used here?</a:t>
            </a:r>
            <a:endParaRPr lang="en-US" sz="28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412" y="1981200"/>
            <a:ext cx="4319220" cy="4165709"/>
          </a:xfrm>
          <a:prstGeom prst="rect">
            <a:avLst/>
          </a:prstGeom>
        </p:spPr>
      </p:pic>
      <p:sp>
        <p:nvSpPr>
          <p:cNvPr id="7" name="Content Placeholder 2"/>
          <p:cNvSpPr txBox="1">
            <a:spLocks/>
          </p:cNvSpPr>
          <p:nvPr/>
        </p:nvSpPr>
        <p:spPr>
          <a:xfrm>
            <a:off x="6475412" y="2971800"/>
            <a:ext cx="4876800" cy="2425006"/>
          </a:xfrm>
          <a:prstGeom prst="rect">
            <a:avLst/>
          </a:prstGeom>
        </p:spPr>
        <p:txBody>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pPr marL="457200" indent="-457200">
              <a:spcBef>
                <a:spcPts val="0"/>
              </a:spcBef>
              <a:spcAft>
                <a:spcPts val="1200"/>
              </a:spcAft>
              <a:buFontTx/>
              <a:buAutoNum type="alphaUcParenR"/>
            </a:pPr>
            <a:r>
              <a:rPr lang="en-US" sz="2400" kern="0" dirty="0" smtClean="0"/>
              <a:t> 1</a:t>
            </a:r>
          </a:p>
          <a:p>
            <a:pPr marL="457200" indent="-457200">
              <a:spcBef>
                <a:spcPts val="0"/>
              </a:spcBef>
              <a:spcAft>
                <a:spcPts val="1200"/>
              </a:spcAft>
              <a:buFontTx/>
              <a:buAutoNum type="alphaUcParenR"/>
            </a:pPr>
            <a:r>
              <a:rPr lang="en-US" sz="2400" kern="0" dirty="0" smtClean="0"/>
              <a:t> 2</a:t>
            </a:r>
          </a:p>
          <a:p>
            <a:pPr marL="457200" indent="-457200">
              <a:spcBef>
                <a:spcPts val="0"/>
              </a:spcBef>
              <a:spcAft>
                <a:spcPts val="1200"/>
              </a:spcAft>
              <a:buFontTx/>
              <a:buAutoNum type="alphaUcParenR"/>
            </a:pPr>
            <a:r>
              <a:rPr lang="en-US" sz="2400" kern="0" dirty="0" smtClean="0"/>
              <a:t> 3    ?? ← not clear!</a:t>
            </a:r>
          </a:p>
          <a:p>
            <a:pPr marL="457200" indent="-457200">
              <a:spcBef>
                <a:spcPts val="0"/>
              </a:spcBef>
              <a:spcAft>
                <a:spcPts val="1200"/>
              </a:spcAft>
              <a:buFontTx/>
              <a:buAutoNum type="alphaUcParenR"/>
            </a:pPr>
            <a:r>
              <a:rPr lang="en-US" sz="2400" kern="0" dirty="0" smtClean="0"/>
              <a:t> 4</a:t>
            </a:r>
            <a:endParaRPr lang="en-US" sz="2400" kern="0" dirty="0"/>
          </a:p>
        </p:txBody>
      </p:sp>
      <p:sp>
        <p:nvSpPr>
          <p:cNvPr id="9" name="Rectangle 8">
            <a:extLst>
              <a:ext uri="{FF2B5EF4-FFF2-40B4-BE49-F238E27FC236}">
                <a16:creationId xmlns="" xmlns:a16="http://schemas.microsoft.com/office/drawing/2014/main" id="{80FF5FFF-9D7A-4DD9-B763-F26B24205C4C}"/>
              </a:ext>
            </a:extLst>
          </p:cNvPr>
          <p:cNvSpPr/>
          <p:nvPr/>
        </p:nvSpPr>
        <p:spPr bwMode="auto">
          <a:xfrm>
            <a:off x="6475412" y="3900778"/>
            <a:ext cx="951617" cy="445971"/>
          </a:xfrm>
          <a:prstGeom prst="rect">
            <a:avLst/>
          </a:prstGeom>
          <a:noFill/>
          <a:ln w="2222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spTree>
    <p:extLst>
      <p:ext uri="{BB962C8B-B14F-4D97-AF65-F5344CB8AC3E}">
        <p14:creationId xmlns:p14="http://schemas.microsoft.com/office/powerpoint/2010/main" val="4034734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Much of the information in an image is captured by only recording pixel brightness</a:t>
            </a:r>
          </a:p>
          <a:p>
            <a:pPr lvl="1"/>
            <a:r>
              <a:rPr lang="en-US" dirty="0" smtClean="0"/>
              <a:t>Sometimes no color is available</a:t>
            </a:r>
          </a:p>
          <a:p>
            <a:pPr lvl="1"/>
            <a:r>
              <a:rPr lang="en-US" dirty="0" smtClean="0"/>
              <a:t>Saves image space (and processing power)</a:t>
            </a:r>
          </a:p>
          <a:p>
            <a:r>
              <a:rPr lang="en-US" dirty="0" smtClean="0"/>
              <a:t>There are many ways to represent color in an image</a:t>
            </a:r>
          </a:p>
          <a:p>
            <a:pPr lvl="1"/>
            <a:r>
              <a:rPr lang="en-US" dirty="0" smtClean="0"/>
              <a:t>Not all colors can be represented by standard Red-Green-Blue color space</a:t>
            </a:r>
            <a:endParaRPr lang="en-US" dirty="0"/>
          </a:p>
          <a:p>
            <a:r>
              <a:rPr lang="en-US" dirty="0" smtClean="0"/>
              <a:t>Images can be flattened into a vector representation without losing any information</a:t>
            </a:r>
          </a:p>
          <a:p>
            <a:pPr lvl="1"/>
            <a:r>
              <a:rPr lang="en-US" dirty="0" smtClean="0"/>
              <a:t>These vectors represent a high dimensional image space</a:t>
            </a:r>
          </a:p>
          <a:p>
            <a:pPr lvl="1"/>
            <a:r>
              <a:rPr lang="en-US" dirty="0" smtClean="0"/>
              <a:t>Each image vector points to a unique location in image space</a:t>
            </a:r>
          </a:p>
          <a:p>
            <a:r>
              <a:rPr lang="en-US" dirty="0" smtClean="0"/>
              <a:t>Extracted image features can capture descriptive information about signal properties</a:t>
            </a:r>
          </a:p>
          <a:p>
            <a:pPr lvl="1"/>
            <a:r>
              <a:rPr lang="en-US" dirty="0" smtClean="0"/>
              <a:t>Co-occurrence matrix describes image texture</a:t>
            </a:r>
          </a:p>
          <a:p>
            <a:pPr lvl="1"/>
            <a:r>
              <a:rPr lang="en-US" dirty="0" smtClean="0"/>
              <a:t>Other image features</a:t>
            </a:r>
          </a:p>
          <a:p>
            <a:r>
              <a:rPr lang="en-US" dirty="0" smtClean="0"/>
              <a:t>K-means clustering can be applied to raw images or image features to cluster images with similar characteristics together</a:t>
            </a:r>
          </a:p>
        </p:txBody>
      </p:sp>
    </p:spTree>
    <p:extLst>
      <p:ext uri="{BB962C8B-B14F-4D97-AF65-F5344CB8AC3E}">
        <p14:creationId xmlns:p14="http://schemas.microsoft.com/office/powerpoint/2010/main" val="1546502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22404009-5353-A842-B848-DDF0864D65E8}"/>
              </a:ext>
            </a:extLst>
          </p:cNvPr>
          <p:cNvSpPr/>
          <p:nvPr/>
        </p:nvSpPr>
        <p:spPr bwMode="auto">
          <a:xfrm>
            <a:off x="4869" y="0"/>
            <a:ext cx="12183955" cy="6858000"/>
          </a:xfrm>
          <a:prstGeom prst="rect">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
        <p:nvSpPr>
          <p:cNvPr id="4" name="Rectangle 3"/>
          <p:cNvSpPr/>
          <p:nvPr/>
        </p:nvSpPr>
        <p:spPr>
          <a:xfrm>
            <a:off x="1522412" y="0"/>
            <a:ext cx="9144000" cy="68580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 name="Picture 2">
            <a:extLst>
              <a:ext uri="{FF2B5EF4-FFF2-40B4-BE49-F238E27FC236}">
                <a16:creationId xmlns="" xmlns:a16="http://schemas.microsoft.com/office/drawing/2014/main" id="{F88419D2-D7AD-B948-82B9-0BE7DD1CBEF6}"/>
              </a:ext>
            </a:extLst>
          </p:cNvPr>
          <p:cNvPicPr>
            <a:picLocks noChangeAspect="1" noChangeArrowheads="1"/>
          </p:cNvPicPr>
          <p:nvPr/>
        </p:nvPicPr>
        <p:blipFill>
          <a:blip r:embed="rId3" cstate="screen">
            <a:clrChange>
              <a:clrFrom>
                <a:srgbClr val="1B2630"/>
              </a:clrFrom>
              <a:clrTo>
                <a:srgbClr val="1B2630">
                  <a:alpha val="0"/>
                </a:srgbClr>
              </a:clrTo>
            </a:clrChange>
            <a:extLst>
              <a:ext uri="{28A0092B-C50C-407E-A947-70E740481C1C}">
                <a14:useLocalDpi xmlns:a14="http://schemas.microsoft.com/office/drawing/2010/main"/>
              </a:ext>
            </a:extLst>
          </a:blip>
          <a:srcRect/>
          <a:stretch>
            <a:fillRect/>
          </a:stretch>
        </p:blipFill>
        <p:spPr bwMode="auto">
          <a:xfrm>
            <a:off x="2081214" y="885143"/>
            <a:ext cx="8029575" cy="5324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 xmlns:a16="http://schemas.microsoft.com/office/drawing/2014/main" id="{3F942DA9-9767-AC40-89F7-8E576D9C2579}"/>
              </a:ext>
            </a:extLst>
          </p:cNvPr>
          <p:cNvSpPr/>
          <p:nvPr/>
        </p:nvSpPr>
        <p:spPr>
          <a:xfrm>
            <a:off x="3037490" y="2564525"/>
            <a:ext cx="6358758" cy="205108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1" name="Picture 10">
            <a:extLst>
              <a:ext uri="{FF2B5EF4-FFF2-40B4-BE49-F238E27FC236}">
                <a16:creationId xmlns="" xmlns:a16="http://schemas.microsoft.com/office/drawing/2014/main" id="{B402497F-6BE9-864B-AACE-AE795A7232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16252" y="2606130"/>
            <a:ext cx="2294882" cy="1776684"/>
          </a:xfrm>
          <a:prstGeom prst="rect">
            <a:avLst/>
          </a:prstGeom>
          <a:ln w="34925">
            <a:solidFill>
              <a:srgbClr val="F7F7F7"/>
            </a:solidFill>
          </a:ln>
        </p:spPr>
      </p:pic>
      <p:pic>
        <p:nvPicPr>
          <p:cNvPr id="12" name="Picture 2">
            <a:extLst>
              <a:ext uri="{FF2B5EF4-FFF2-40B4-BE49-F238E27FC236}">
                <a16:creationId xmlns="" xmlns:a16="http://schemas.microsoft.com/office/drawing/2014/main" id="{1056F372-23E1-3F48-998D-F6A35CB202C1}"/>
              </a:ext>
            </a:extLst>
          </p:cNvPr>
          <p:cNvPicPr>
            <a:picLocks noChangeAspect="1" noChangeArrowheads="1"/>
          </p:cNvPicPr>
          <p:nvPr/>
        </p:nvPicPr>
        <p:blipFill rotWithShape="1">
          <a:blip r:embed="rId5" cstate="screen">
            <a:clrChange>
              <a:clrFrom>
                <a:srgbClr val="1B2630"/>
              </a:clrFrom>
              <a:clrTo>
                <a:srgbClr val="1B2630">
                  <a:alpha val="0"/>
                </a:srgbClr>
              </a:clrTo>
            </a:clrChange>
            <a:extLst>
              <a:ext uri="{28A0092B-C50C-407E-A947-70E740481C1C}">
                <a14:useLocalDpi xmlns:a14="http://schemas.microsoft.com/office/drawing/2010/main"/>
              </a:ext>
            </a:extLst>
          </a:blip>
          <a:srcRect/>
          <a:stretch/>
        </p:blipFill>
        <p:spPr bwMode="auto">
          <a:xfrm>
            <a:off x="2238541" y="2432359"/>
            <a:ext cx="5281884" cy="205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13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bwMode="auto">
          <a:xfrm>
            <a:off x="9446339"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9" name="Rounded Rectangle 48"/>
          <p:cNvSpPr/>
          <p:nvPr/>
        </p:nvSpPr>
        <p:spPr bwMode="auto">
          <a:xfrm>
            <a:off x="7295501"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8" name="Rounded Rectangle 47"/>
          <p:cNvSpPr/>
          <p:nvPr/>
        </p:nvSpPr>
        <p:spPr bwMode="auto">
          <a:xfrm>
            <a:off x="5144662"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6" name="Rounded Rectangle 45"/>
          <p:cNvSpPr/>
          <p:nvPr/>
        </p:nvSpPr>
        <p:spPr bwMode="auto">
          <a:xfrm>
            <a:off x="2993824"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5" name="Rounded Rectangle 44"/>
          <p:cNvSpPr/>
          <p:nvPr/>
        </p:nvSpPr>
        <p:spPr bwMode="auto">
          <a:xfrm>
            <a:off x="842985"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 name="Title 3"/>
          <p:cNvSpPr>
            <a:spLocks noGrp="1"/>
          </p:cNvSpPr>
          <p:nvPr>
            <p:ph type="title"/>
          </p:nvPr>
        </p:nvSpPr>
        <p:spPr/>
        <p:txBody>
          <a:bodyPr/>
          <a:lstStyle/>
          <a:p>
            <a:r>
              <a:rPr lang="en-US" dirty="0"/>
              <a:t>Necessary Components of a </a:t>
            </a:r>
            <a:br>
              <a:rPr lang="en-US" dirty="0"/>
            </a:br>
            <a:r>
              <a:rPr lang="en-US" dirty="0"/>
              <a:t>Supervised Machine Learning Approach</a:t>
            </a:r>
          </a:p>
        </p:txBody>
      </p:sp>
      <p:sp>
        <p:nvSpPr>
          <p:cNvPr id="25" name="TextBox 24"/>
          <p:cNvSpPr txBox="1"/>
          <p:nvPr/>
        </p:nvSpPr>
        <p:spPr>
          <a:xfrm rot="16200000">
            <a:off x="-203275" y="4395375"/>
            <a:ext cx="1273941" cy="338378"/>
          </a:xfrm>
          <a:prstGeom prst="rect">
            <a:avLst/>
          </a:prstGeom>
          <a:noFill/>
        </p:spPr>
        <p:txBody>
          <a:bodyPr wrap="square" rtlCol="0">
            <a:spAutoFit/>
          </a:bodyPr>
          <a:lstStyle/>
          <a:p>
            <a:r>
              <a:rPr lang="en-US" sz="1600" b="1" dirty="0"/>
              <a:t>Examples</a:t>
            </a:r>
          </a:p>
        </p:txBody>
      </p:sp>
      <p:sp>
        <p:nvSpPr>
          <p:cNvPr id="28" name="TextBox 27"/>
          <p:cNvSpPr txBox="1"/>
          <p:nvPr/>
        </p:nvSpPr>
        <p:spPr>
          <a:xfrm rot="16200000">
            <a:off x="-340540" y="2971043"/>
            <a:ext cx="1557093" cy="338378"/>
          </a:xfrm>
          <a:prstGeom prst="rect">
            <a:avLst/>
          </a:prstGeom>
          <a:noFill/>
        </p:spPr>
        <p:txBody>
          <a:bodyPr wrap="square" rtlCol="0">
            <a:spAutoFit/>
          </a:bodyPr>
          <a:lstStyle/>
          <a:p>
            <a:r>
              <a:rPr lang="en-US" sz="1600" b="1" dirty="0"/>
              <a:t>Description</a:t>
            </a:r>
          </a:p>
        </p:txBody>
      </p:sp>
      <p:sp>
        <p:nvSpPr>
          <p:cNvPr id="12" name="TextBox 11"/>
          <p:cNvSpPr txBox="1"/>
          <p:nvPr/>
        </p:nvSpPr>
        <p:spPr>
          <a:xfrm>
            <a:off x="888693" y="3960394"/>
            <a:ext cx="1919740" cy="1188410"/>
          </a:xfrm>
          <a:prstGeom prst="rect">
            <a:avLst/>
          </a:prstGeom>
          <a:noFill/>
        </p:spPr>
        <p:txBody>
          <a:bodyPr wrap="square" rtlCol="0">
            <a:spAutoFit/>
          </a:bodyPr>
          <a:lstStyle/>
          <a:p>
            <a:r>
              <a:rPr lang="en-US" sz="1400" b="1" dirty="0"/>
              <a:t>- Tabular data</a:t>
            </a:r>
          </a:p>
          <a:p>
            <a:r>
              <a:rPr lang="en-US" sz="1400" b="1" dirty="0"/>
              <a:t>- Time-series</a:t>
            </a:r>
          </a:p>
          <a:p>
            <a:r>
              <a:rPr lang="en-US" sz="1400" b="1" dirty="0"/>
              <a:t>-  Images</a:t>
            </a:r>
          </a:p>
          <a:p>
            <a:r>
              <a:rPr lang="en-US" sz="1400" b="1" dirty="0"/>
              <a:t>-  Videos</a:t>
            </a:r>
          </a:p>
          <a:p>
            <a:r>
              <a:rPr lang="en-US" sz="1400" b="1" dirty="0"/>
              <a:t>-  ASCII text</a:t>
            </a:r>
          </a:p>
        </p:txBody>
      </p:sp>
      <p:sp>
        <p:nvSpPr>
          <p:cNvPr id="38" name="TextBox 37"/>
          <p:cNvSpPr txBox="1"/>
          <p:nvPr/>
        </p:nvSpPr>
        <p:spPr>
          <a:xfrm>
            <a:off x="888693" y="2753537"/>
            <a:ext cx="1919740" cy="523084"/>
          </a:xfrm>
          <a:prstGeom prst="rect">
            <a:avLst/>
          </a:prstGeom>
          <a:noFill/>
        </p:spPr>
        <p:txBody>
          <a:bodyPr wrap="square" rtlCol="0">
            <a:spAutoFit/>
          </a:bodyPr>
          <a:lstStyle/>
          <a:p>
            <a:r>
              <a:rPr lang="en-US" sz="1400" b="1" dirty="0"/>
              <a:t>Set of labeled example data</a:t>
            </a:r>
          </a:p>
        </p:txBody>
      </p:sp>
      <p:sp>
        <p:nvSpPr>
          <p:cNvPr id="26" name="TextBox 25"/>
          <p:cNvSpPr txBox="1"/>
          <p:nvPr/>
        </p:nvSpPr>
        <p:spPr>
          <a:xfrm>
            <a:off x="3039532" y="3960395"/>
            <a:ext cx="1919740" cy="953859"/>
          </a:xfrm>
          <a:prstGeom prst="rect">
            <a:avLst/>
          </a:prstGeom>
          <a:noFill/>
        </p:spPr>
        <p:txBody>
          <a:bodyPr wrap="square" rtlCol="0">
            <a:spAutoFit/>
          </a:bodyPr>
          <a:lstStyle/>
          <a:p>
            <a:r>
              <a:rPr lang="en-US" sz="1400" b="1" dirty="0"/>
              <a:t>-  Intuition</a:t>
            </a:r>
          </a:p>
          <a:p>
            <a:r>
              <a:rPr lang="en-US" sz="1400" b="1" dirty="0"/>
              <a:t>-  Expert knowledge</a:t>
            </a:r>
          </a:p>
          <a:p>
            <a:r>
              <a:rPr lang="en-US" sz="1400" b="1" dirty="0"/>
              <a:t>-  Statistics</a:t>
            </a:r>
          </a:p>
          <a:p>
            <a:r>
              <a:rPr lang="en-US" sz="1400" b="1" dirty="0"/>
              <a:t>-  Learned features</a:t>
            </a:r>
          </a:p>
        </p:txBody>
      </p:sp>
      <p:sp>
        <p:nvSpPr>
          <p:cNvPr id="39" name="TextBox 38"/>
          <p:cNvSpPr txBox="1"/>
          <p:nvPr/>
        </p:nvSpPr>
        <p:spPr>
          <a:xfrm>
            <a:off x="3039532" y="2753537"/>
            <a:ext cx="1919740" cy="738472"/>
          </a:xfrm>
          <a:prstGeom prst="rect">
            <a:avLst/>
          </a:prstGeom>
          <a:noFill/>
        </p:spPr>
        <p:txBody>
          <a:bodyPr wrap="square" rtlCol="0">
            <a:spAutoFit/>
          </a:bodyPr>
          <a:lstStyle/>
          <a:p>
            <a:r>
              <a:rPr lang="en-US" sz="1400" b="1" dirty="0"/>
              <a:t>Method to select data characteristics critical information</a:t>
            </a:r>
          </a:p>
        </p:txBody>
      </p:sp>
      <p:sp>
        <p:nvSpPr>
          <p:cNvPr id="13" name="TextBox 12"/>
          <p:cNvSpPr txBox="1"/>
          <p:nvPr/>
        </p:nvSpPr>
        <p:spPr>
          <a:xfrm>
            <a:off x="5190370" y="3960394"/>
            <a:ext cx="1919740" cy="1188410"/>
          </a:xfrm>
          <a:prstGeom prst="rect">
            <a:avLst/>
          </a:prstGeom>
          <a:noFill/>
        </p:spPr>
        <p:txBody>
          <a:bodyPr wrap="square" rtlCol="0">
            <a:spAutoFit/>
          </a:bodyPr>
          <a:lstStyle/>
          <a:p>
            <a:r>
              <a:rPr lang="en-US" sz="1400" b="1" dirty="0"/>
              <a:t>-  Regression</a:t>
            </a:r>
          </a:p>
          <a:p>
            <a:r>
              <a:rPr lang="en-US" sz="1400" b="1" dirty="0"/>
              <a:t>-  Nearest neighbor</a:t>
            </a:r>
          </a:p>
          <a:p>
            <a:r>
              <a:rPr lang="en-US" sz="1400" b="1" dirty="0"/>
              <a:t>-  Decision tree</a:t>
            </a:r>
          </a:p>
          <a:p>
            <a:r>
              <a:rPr lang="en-US" sz="1400" b="1" dirty="0"/>
              <a:t>-  SVM</a:t>
            </a:r>
          </a:p>
          <a:p>
            <a:r>
              <a:rPr lang="en-US" sz="1400" b="1" dirty="0"/>
              <a:t>-  Neural Network</a:t>
            </a:r>
          </a:p>
        </p:txBody>
      </p:sp>
      <p:sp>
        <p:nvSpPr>
          <p:cNvPr id="40" name="TextBox 39"/>
          <p:cNvSpPr txBox="1"/>
          <p:nvPr/>
        </p:nvSpPr>
        <p:spPr>
          <a:xfrm>
            <a:off x="5190370" y="2753537"/>
            <a:ext cx="1919740" cy="738472"/>
          </a:xfrm>
          <a:prstGeom prst="rect">
            <a:avLst/>
          </a:prstGeom>
          <a:noFill/>
        </p:spPr>
        <p:txBody>
          <a:bodyPr wrap="square" rtlCol="0">
            <a:spAutoFit/>
          </a:bodyPr>
          <a:lstStyle/>
          <a:p>
            <a:r>
              <a:rPr lang="en-US" sz="1400" b="1" dirty="0"/>
              <a:t>The form of model which will be trained to make decisions </a:t>
            </a:r>
          </a:p>
        </p:txBody>
      </p:sp>
      <p:sp>
        <p:nvSpPr>
          <p:cNvPr id="14" name="TextBox 13"/>
          <p:cNvSpPr txBox="1"/>
          <p:nvPr/>
        </p:nvSpPr>
        <p:spPr>
          <a:xfrm>
            <a:off x="7341209" y="3960394"/>
            <a:ext cx="1919740" cy="1188410"/>
          </a:xfrm>
          <a:prstGeom prst="rect">
            <a:avLst/>
          </a:prstGeom>
          <a:noFill/>
        </p:spPr>
        <p:txBody>
          <a:bodyPr wrap="square" rtlCol="0">
            <a:spAutoFit/>
          </a:bodyPr>
          <a:lstStyle/>
          <a:p>
            <a:r>
              <a:rPr lang="en-US" sz="1400" b="1" dirty="0"/>
              <a:t>-  Squared error</a:t>
            </a:r>
          </a:p>
          <a:p>
            <a:r>
              <a:rPr lang="en-US" sz="1400" b="1" dirty="0"/>
              <a:t>-  Absolute error</a:t>
            </a:r>
          </a:p>
          <a:p>
            <a:r>
              <a:rPr lang="en-US" sz="1400" b="1" dirty="0"/>
              <a:t>-  Cross-entropy</a:t>
            </a:r>
          </a:p>
          <a:p>
            <a:r>
              <a:rPr lang="en-US" sz="1400" b="1" dirty="0"/>
              <a:t>-  Accuracy</a:t>
            </a:r>
          </a:p>
          <a:p>
            <a:endParaRPr lang="en-US" sz="1400" b="1" dirty="0"/>
          </a:p>
        </p:txBody>
      </p:sp>
      <p:sp>
        <p:nvSpPr>
          <p:cNvPr id="41" name="TextBox 40"/>
          <p:cNvSpPr txBox="1"/>
          <p:nvPr/>
        </p:nvSpPr>
        <p:spPr>
          <a:xfrm>
            <a:off x="7341209" y="2753537"/>
            <a:ext cx="1919740" cy="738472"/>
          </a:xfrm>
          <a:prstGeom prst="rect">
            <a:avLst/>
          </a:prstGeom>
          <a:noFill/>
        </p:spPr>
        <p:txBody>
          <a:bodyPr wrap="square" rtlCol="0">
            <a:spAutoFit/>
          </a:bodyPr>
          <a:lstStyle/>
          <a:p>
            <a:r>
              <a:rPr lang="en-US" sz="1400" b="1" dirty="0"/>
              <a:t>Metric by which a prospective models should be judged</a:t>
            </a:r>
          </a:p>
        </p:txBody>
      </p:sp>
      <p:sp>
        <p:nvSpPr>
          <p:cNvPr id="35" name="TextBox 34"/>
          <p:cNvSpPr txBox="1"/>
          <p:nvPr/>
        </p:nvSpPr>
        <p:spPr>
          <a:xfrm>
            <a:off x="9492047" y="3960394"/>
            <a:ext cx="1919740" cy="1188410"/>
          </a:xfrm>
          <a:prstGeom prst="rect">
            <a:avLst/>
          </a:prstGeom>
          <a:noFill/>
        </p:spPr>
        <p:txBody>
          <a:bodyPr wrap="square" rtlCol="0">
            <a:spAutoFit/>
          </a:bodyPr>
          <a:lstStyle/>
          <a:p>
            <a:r>
              <a:rPr lang="en-US" sz="1400" b="1" dirty="0"/>
              <a:t>-  Gradient descent</a:t>
            </a:r>
          </a:p>
          <a:p>
            <a:r>
              <a:rPr lang="en-US" sz="1400" b="1" dirty="0"/>
              <a:t>-  Gradient-free opt.</a:t>
            </a:r>
          </a:p>
          <a:p>
            <a:r>
              <a:rPr lang="en-US" sz="1400" b="1" dirty="0"/>
              <a:t>-  Analytic solution</a:t>
            </a:r>
          </a:p>
          <a:p>
            <a:pPr marL="285578" indent="-285578">
              <a:buFont typeface="Arial" panose="020B0604020202020204" pitchFamily="34" charset="0"/>
              <a:buChar char="•"/>
            </a:pPr>
            <a:endParaRPr lang="en-US" sz="1400" b="1" dirty="0"/>
          </a:p>
          <a:p>
            <a:pPr marL="285578" indent="-285578">
              <a:buFont typeface="Arial" panose="020B0604020202020204" pitchFamily="34" charset="0"/>
              <a:buChar char="•"/>
            </a:pPr>
            <a:endParaRPr lang="en-US" sz="1400" b="1" dirty="0"/>
          </a:p>
        </p:txBody>
      </p:sp>
      <p:sp>
        <p:nvSpPr>
          <p:cNvPr id="42" name="TextBox 41"/>
          <p:cNvSpPr txBox="1"/>
          <p:nvPr/>
        </p:nvSpPr>
        <p:spPr>
          <a:xfrm>
            <a:off x="9492047" y="2753538"/>
            <a:ext cx="1919740" cy="953859"/>
          </a:xfrm>
          <a:prstGeom prst="rect">
            <a:avLst/>
          </a:prstGeom>
          <a:noFill/>
        </p:spPr>
        <p:txBody>
          <a:bodyPr wrap="square" rtlCol="0">
            <a:spAutoFit/>
          </a:bodyPr>
          <a:lstStyle/>
          <a:p>
            <a:r>
              <a:rPr lang="en-US" sz="1400" b="1" dirty="0"/>
              <a:t>Algorithm to minimize the cost function by tuning model parameters</a:t>
            </a:r>
          </a:p>
        </p:txBody>
      </p:sp>
      <p:sp>
        <p:nvSpPr>
          <p:cNvPr id="9" name="TextBox 8"/>
          <p:cNvSpPr txBox="1"/>
          <p:nvPr/>
        </p:nvSpPr>
        <p:spPr>
          <a:xfrm>
            <a:off x="1070304" y="1071491"/>
            <a:ext cx="1534419" cy="731330"/>
          </a:xfrm>
          <a:prstGeom prst="rect">
            <a:avLst/>
          </a:prstGeom>
          <a:noFill/>
        </p:spPr>
        <p:txBody>
          <a:bodyPr wrap="square" rtlCol="0">
            <a:spAutoFit/>
          </a:bodyPr>
          <a:lstStyle/>
          <a:p>
            <a:pPr algn="ctr"/>
            <a:r>
              <a:rPr lang="en-US" sz="1998" b="1" dirty="0"/>
              <a:t>Training Data</a:t>
            </a:r>
          </a:p>
        </p:txBody>
      </p:sp>
      <p:grpSp>
        <p:nvGrpSpPr>
          <p:cNvPr id="51" name="Group 50"/>
          <p:cNvGrpSpPr/>
          <p:nvPr/>
        </p:nvGrpSpPr>
        <p:grpSpPr>
          <a:xfrm>
            <a:off x="1018163" y="1739120"/>
            <a:ext cx="979970" cy="835745"/>
            <a:chOff x="958240" y="1650125"/>
            <a:chExt cx="980480" cy="836181"/>
          </a:xfrm>
        </p:grpSpPr>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410" y="1650125"/>
              <a:ext cx="928310" cy="756066"/>
            </a:xfrm>
            <a:prstGeom prst="rect">
              <a:avLst/>
            </a:prstGeom>
          </p:spPr>
        </p:pic>
        <p:sp>
          <p:nvSpPr>
            <p:cNvPr id="3" name="TextBox 2"/>
            <p:cNvSpPr txBox="1"/>
            <p:nvPr/>
          </p:nvSpPr>
          <p:spPr>
            <a:xfrm>
              <a:off x="958240" y="2224696"/>
              <a:ext cx="435599" cy="261610"/>
            </a:xfrm>
            <a:prstGeom prst="rect">
              <a:avLst/>
            </a:prstGeom>
            <a:solidFill>
              <a:schemeClr val="bg1">
                <a:lumMod val="65000"/>
              </a:schemeClr>
            </a:solidFill>
          </p:spPr>
          <p:txBody>
            <a:bodyPr wrap="square" rtlCol="0">
              <a:spAutoFit/>
            </a:bodyPr>
            <a:lstStyle/>
            <a:p>
              <a:pPr algn="r"/>
              <a:r>
                <a:rPr lang="en-US" sz="1100" b="1" dirty="0" err="1">
                  <a:solidFill>
                    <a:schemeClr val="bg1"/>
                  </a:solidFill>
                </a:rPr>
                <a:t>IrVi</a:t>
              </a:r>
              <a:endParaRPr lang="en-US" sz="1100" b="1" dirty="0">
                <a:solidFill>
                  <a:schemeClr val="bg1"/>
                </a:solidFill>
              </a:endParaRPr>
            </a:p>
          </p:txBody>
        </p:sp>
      </p:grpSp>
      <p:grpSp>
        <p:nvGrpSpPr>
          <p:cNvPr id="50" name="Group 49"/>
          <p:cNvGrpSpPr/>
          <p:nvPr/>
        </p:nvGrpSpPr>
        <p:grpSpPr>
          <a:xfrm>
            <a:off x="1827856" y="1869981"/>
            <a:ext cx="851110" cy="788413"/>
            <a:chOff x="1768393" y="1996407"/>
            <a:chExt cx="851554" cy="788823"/>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68393" y="1996407"/>
              <a:ext cx="777273" cy="760238"/>
            </a:xfrm>
            <a:prstGeom prst="rect">
              <a:avLst/>
            </a:prstGeom>
          </p:spPr>
        </p:pic>
        <p:sp>
          <p:nvSpPr>
            <p:cNvPr id="47" name="TextBox 46"/>
            <p:cNvSpPr txBox="1"/>
            <p:nvPr/>
          </p:nvSpPr>
          <p:spPr>
            <a:xfrm>
              <a:off x="2172994" y="2523620"/>
              <a:ext cx="446953" cy="261610"/>
            </a:xfrm>
            <a:prstGeom prst="rect">
              <a:avLst/>
            </a:prstGeom>
            <a:solidFill>
              <a:schemeClr val="bg1">
                <a:lumMod val="65000"/>
              </a:schemeClr>
            </a:solidFill>
          </p:spPr>
          <p:txBody>
            <a:bodyPr wrap="square" rtlCol="0">
              <a:spAutoFit/>
            </a:bodyPr>
            <a:lstStyle/>
            <a:p>
              <a:pPr algn="r"/>
              <a:r>
                <a:rPr lang="en-US" sz="1100" b="1" dirty="0" err="1">
                  <a:solidFill>
                    <a:schemeClr val="bg1"/>
                  </a:solidFill>
                </a:rPr>
                <a:t>IrSe</a:t>
              </a:r>
              <a:endParaRPr lang="en-US" sz="1100" b="1" dirty="0">
                <a:solidFill>
                  <a:schemeClr val="bg1"/>
                </a:solidFill>
              </a:endParaRPr>
            </a:p>
          </p:txBody>
        </p:sp>
      </p:grpSp>
      <p:sp>
        <p:nvSpPr>
          <p:cNvPr id="23" name="TextBox 22"/>
          <p:cNvSpPr txBox="1"/>
          <p:nvPr/>
        </p:nvSpPr>
        <p:spPr>
          <a:xfrm>
            <a:off x="3288882" y="1071491"/>
            <a:ext cx="1421040" cy="731330"/>
          </a:xfrm>
          <a:prstGeom prst="rect">
            <a:avLst/>
          </a:prstGeom>
          <a:noFill/>
        </p:spPr>
        <p:txBody>
          <a:bodyPr wrap="square" rtlCol="0">
            <a:spAutoFit/>
          </a:bodyPr>
          <a:lstStyle/>
          <a:p>
            <a:pPr algn="ctr"/>
            <a:r>
              <a:rPr lang="en-US" sz="1998" b="1" dirty="0"/>
              <a:t>Feature</a:t>
            </a:r>
          </a:p>
          <a:p>
            <a:pPr algn="ctr"/>
            <a:r>
              <a:rPr lang="en-US" sz="1998" b="1" dirty="0"/>
              <a:t>Selection</a:t>
            </a:r>
          </a:p>
        </p:txBody>
      </p:sp>
      <p:grpSp>
        <p:nvGrpSpPr>
          <p:cNvPr id="69" name="Group 68"/>
          <p:cNvGrpSpPr/>
          <p:nvPr/>
        </p:nvGrpSpPr>
        <p:grpSpPr>
          <a:xfrm>
            <a:off x="3353477" y="1809802"/>
            <a:ext cx="1291854" cy="861212"/>
            <a:chOff x="3436850" y="1810340"/>
            <a:chExt cx="1192243" cy="794804"/>
          </a:xfrm>
        </p:grpSpPr>
        <p:pic>
          <p:nvPicPr>
            <p:cNvPr id="53" name="Picture 5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36850" y="1810340"/>
              <a:ext cx="1192243" cy="794804"/>
            </a:xfrm>
            <a:prstGeom prst="rect">
              <a:avLst/>
            </a:prstGeom>
          </p:spPr>
        </p:pic>
        <p:cxnSp>
          <p:nvCxnSpPr>
            <p:cNvPr id="56" name="Straight Arrow Connector 55"/>
            <p:cNvCxnSpPr/>
            <p:nvPr/>
          </p:nvCxnSpPr>
          <p:spPr bwMode="auto">
            <a:xfrm flipV="1">
              <a:off x="4106836" y="1984478"/>
              <a:ext cx="334902" cy="268757"/>
            </a:xfrm>
            <a:prstGeom prst="straightConnector1">
              <a:avLst/>
            </a:prstGeom>
            <a:solidFill>
              <a:schemeClr val="accent1"/>
            </a:solidFill>
            <a:ln w="12700" cap="flat" cmpd="sng" algn="ctr">
              <a:solidFill>
                <a:srgbClr val="FF0000"/>
              </a:solidFill>
              <a:prstDash val="solid"/>
              <a:round/>
              <a:headEnd type="triangle" w="med" len="med"/>
              <a:tailEnd type="triangle" w="med" len="med"/>
            </a:ln>
            <a:effectLst/>
          </p:spPr>
        </p:cxnSp>
        <p:cxnSp>
          <p:nvCxnSpPr>
            <p:cNvPr id="59" name="Straight Arrow Connector 58"/>
            <p:cNvCxnSpPr/>
            <p:nvPr/>
          </p:nvCxnSpPr>
          <p:spPr bwMode="auto">
            <a:xfrm>
              <a:off x="3488760" y="2199280"/>
              <a:ext cx="355506" cy="80197"/>
            </a:xfrm>
            <a:prstGeom prst="straightConnector1">
              <a:avLst/>
            </a:prstGeom>
            <a:solidFill>
              <a:schemeClr val="accent1"/>
            </a:solidFill>
            <a:ln w="12700" cap="flat" cmpd="sng" algn="ctr">
              <a:solidFill>
                <a:srgbClr val="FF0000"/>
              </a:solidFill>
              <a:prstDash val="solid"/>
              <a:round/>
              <a:headEnd type="triangle" w="med" len="med"/>
              <a:tailEnd type="triangle" w="med" len="med"/>
            </a:ln>
            <a:effectLst/>
          </p:spPr>
        </p:cxnSp>
        <p:sp>
          <p:nvSpPr>
            <p:cNvPr id="67" name="TextBox 66"/>
            <p:cNvSpPr txBox="1"/>
            <p:nvPr/>
          </p:nvSpPr>
          <p:spPr>
            <a:xfrm>
              <a:off x="4247049" y="2035889"/>
              <a:ext cx="163087" cy="283897"/>
            </a:xfrm>
            <a:prstGeom prst="rect">
              <a:avLst/>
            </a:prstGeom>
            <a:noFill/>
          </p:spPr>
          <p:txBody>
            <a:bodyPr wrap="square" rtlCol="0">
              <a:spAutoFit/>
            </a:bodyPr>
            <a:lstStyle/>
            <a:p>
              <a:pPr algn="ctr"/>
              <a:r>
                <a:rPr lang="en-US" sz="1400" b="1" dirty="0">
                  <a:solidFill>
                    <a:srgbClr val="FF0000"/>
                  </a:solidFill>
                </a:rPr>
                <a:t>s</a:t>
              </a:r>
            </a:p>
          </p:txBody>
        </p:sp>
        <p:sp>
          <p:nvSpPr>
            <p:cNvPr id="68" name="TextBox 67"/>
            <p:cNvSpPr txBox="1"/>
            <p:nvPr/>
          </p:nvSpPr>
          <p:spPr>
            <a:xfrm>
              <a:off x="3569486" y="2160132"/>
              <a:ext cx="163087" cy="283897"/>
            </a:xfrm>
            <a:prstGeom prst="rect">
              <a:avLst/>
            </a:prstGeom>
            <a:noFill/>
          </p:spPr>
          <p:txBody>
            <a:bodyPr wrap="square" rtlCol="0">
              <a:spAutoFit/>
            </a:bodyPr>
            <a:lstStyle/>
            <a:p>
              <a:pPr algn="ctr"/>
              <a:r>
                <a:rPr lang="en-US" sz="1400" b="1" dirty="0">
                  <a:solidFill>
                    <a:srgbClr val="FF0000"/>
                  </a:solidFill>
                </a:rPr>
                <a:t>p</a:t>
              </a:r>
            </a:p>
          </p:txBody>
        </p:sp>
      </p:grpSp>
      <p:sp>
        <p:nvSpPr>
          <p:cNvPr id="10" name="TextBox 9"/>
          <p:cNvSpPr txBox="1"/>
          <p:nvPr/>
        </p:nvSpPr>
        <p:spPr>
          <a:xfrm>
            <a:off x="5277106" y="1254325"/>
            <a:ext cx="1659204" cy="399877"/>
          </a:xfrm>
          <a:prstGeom prst="rect">
            <a:avLst/>
          </a:prstGeom>
          <a:noFill/>
        </p:spPr>
        <p:txBody>
          <a:bodyPr wrap="square" rtlCol="0">
            <a:spAutoFit/>
          </a:bodyPr>
          <a:lstStyle/>
          <a:p>
            <a:pPr algn="ctr"/>
            <a:r>
              <a:rPr lang="en-US" sz="1998" b="1" dirty="0"/>
              <a:t>Model Type</a:t>
            </a:r>
          </a:p>
        </p:txBody>
      </p:sp>
      <p:pic>
        <p:nvPicPr>
          <p:cNvPr id="71" name="Picture 7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21086" y="1647634"/>
            <a:ext cx="1371243" cy="1032934"/>
          </a:xfrm>
          <a:prstGeom prst="rect">
            <a:avLst/>
          </a:prstGeom>
          <a:ln w="12700">
            <a:noFill/>
          </a:ln>
        </p:spPr>
      </p:pic>
      <p:sp>
        <p:nvSpPr>
          <p:cNvPr id="37" name="TextBox 36"/>
          <p:cNvSpPr txBox="1"/>
          <p:nvPr/>
        </p:nvSpPr>
        <p:spPr>
          <a:xfrm>
            <a:off x="7358427" y="1071491"/>
            <a:ext cx="1629349" cy="731330"/>
          </a:xfrm>
          <a:prstGeom prst="rect">
            <a:avLst/>
          </a:prstGeom>
          <a:noFill/>
        </p:spPr>
        <p:txBody>
          <a:bodyPr wrap="square" rtlCol="0">
            <a:spAutoFit/>
          </a:bodyPr>
          <a:lstStyle/>
          <a:p>
            <a:pPr algn="ctr"/>
            <a:r>
              <a:rPr lang="en-US" sz="1998" b="1" dirty="0"/>
              <a:t>Cost Function</a:t>
            </a:r>
          </a:p>
        </p:txBody>
      </p:sp>
      <p:grpSp>
        <p:nvGrpSpPr>
          <p:cNvPr id="24" name="Group 23"/>
          <p:cNvGrpSpPr/>
          <p:nvPr/>
        </p:nvGrpSpPr>
        <p:grpSpPr>
          <a:xfrm>
            <a:off x="7360844" y="1779009"/>
            <a:ext cx="1637447" cy="817511"/>
            <a:chOff x="7361174" y="1751271"/>
            <a:chExt cx="1637874" cy="817724"/>
          </a:xfrm>
        </p:grpSpPr>
        <p:sp>
          <p:nvSpPr>
            <p:cNvPr id="75" name="Rectangle 74"/>
            <p:cNvSpPr/>
            <p:nvPr/>
          </p:nvSpPr>
          <p:spPr bwMode="auto">
            <a:xfrm>
              <a:off x="7361174" y="1751271"/>
              <a:ext cx="1637874" cy="817724"/>
            </a:xfrm>
            <a:prstGeom prst="rect">
              <a:avLst/>
            </a:prstGeom>
            <a:noFill/>
            <a:ln w="12700" cap="flat" cmpd="sng" algn="ctr">
              <a:solidFill>
                <a:schemeClr val="tx1"/>
              </a:solidFill>
              <a:prstDash val="solid"/>
              <a:round/>
              <a:headEnd type="none" w="sm" len="sm"/>
              <a:tailEnd type="none" w="sm" len="sm"/>
            </a:ln>
            <a:effectLst/>
          </p:spPr>
          <p:txBody>
            <a:bodyPr vert="horz" wrap="square" lIns="91392" tIns="45696" rIns="91392" bIns="45696" numCol="1" rtlCol="0" anchor="ctr" anchorCtr="0" compatLnSpc="1">
              <a:prstTxWarp prst="textNoShape">
                <a:avLst/>
              </a:prstTxWarp>
            </a:bodyPr>
            <a:lstStyle/>
            <a:p>
              <a:pPr algn="ctr" defTabSz="913852"/>
              <a:endParaRPr lang="en-US" sz="1400" b="1" dirty="0"/>
            </a:p>
          </p:txBody>
        </p:sp>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7916" y="1933892"/>
              <a:ext cx="1520613" cy="609854"/>
            </a:xfrm>
            <a:prstGeom prst="rect">
              <a:avLst/>
            </a:prstGeom>
          </p:spPr>
        </p:pic>
      </p:grpSp>
      <p:sp>
        <p:nvSpPr>
          <p:cNvPr id="34" name="TextBox 33"/>
          <p:cNvSpPr txBox="1"/>
          <p:nvPr/>
        </p:nvSpPr>
        <p:spPr>
          <a:xfrm>
            <a:off x="9714569" y="1071491"/>
            <a:ext cx="1474694" cy="731330"/>
          </a:xfrm>
          <a:prstGeom prst="rect">
            <a:avLst/>
          </a:prstGeom>
          <a:noFill/>
        </p:spPr>
        <p:txBody>
          <a:bodyPr wrap="square" rtlCol="0">
            <a:spAutoFit/>
          </a:bodyPr>
          <a:lstStyle/>
          <a:p>
            <a:pPr algn="ctr"/>
            <a:r>
              <a:rPr lang="en-US" sz="1998" b="1" dirty="0"/>
              <a:t>Training Algorithm</a:t>
            </a:r>
          </a:p>
        </p:txBody>
      </p:sp>
      <p:pic>
        <p:nvPicPr>
          <p:cNvPr id="77" name="Picture 7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842540" y="1782880"/>
            <a:ext cx="1218756" cy="824200"/>
          </a:xfrm>
          <a:prstGeom prst="rect">
            <a:avLst/>
          </a:prstGeom>
          <a:ln>
            <a:solidFill>
              <a:schemeClr val="tx1"/>
            </a:solidFill>
          </a:ln>
        </p:spPr>
      </p:pic>
      <p:sp>
        <p:nvSpPr>
          <p:cNvPr id="78" name="TextBox 77"/>
          <p:cNvSpPr txBox="1"/>
          <p:nvPr/>
        </p:nvSpPr>
        <p:spPr>
          <a:xfrm>
            <a:off x="264507" y="6072469"/>
            <a:ext cx="11314878" cy="276855"/>
          </a:xfrm>
          <a:prstGeom prst="rect">
            <a:avLst/>
          </a:prstGeom>
          <a:noFill/>
        </p:spPr>
        <p:txBody>
          <a:bodyPr wrap="square" rtlCol="0">
            <a:spAutoFit/>
          </a:bodyPr>
          <a:lstStyle/>
          <a:p>
            <a:r>
              <a:rPr lang="en-US" sz="1200" b="1" dirty="0"/>
              <a:t>* </a:t>
            </a:r>
            <a:r>
              <a:rPr lang="en-US" sz="1100" b="1" dirty="0"/>
              <a:t>image sources: </a:t>
            </a:r>
            <a:r>
              <a:rPr lang="en-US" sz="1100" b="1" dirty="0" err="1"/>
              <a:t>scikit</a:t>
            </a:r>
            <a:r>
              <a:rPr lang="en-US" sz="1100" b="1" dirty="0"/>
              <a:t>-learn (for “model type”) and https://reconsider.news/2018/05/09/ai-researchers-allege-machine-learning-alchemy (for “training algorithm”)</a:t>
            </a:r>
          </a:p>
        </p:txBody>
      </p:sp>
      <p:sp>
        <p:nvSpPr>
          <p:cNvPr id="54" name="Text Placeholder 7">
            <a:extLst>
              <a:ext uri="{FF2B5EF4-FFF2-40B4-BE49-F238E27FC236}">
                <a16:creationId xmlns="" xmlns:a16="http://schemas.microsoft.com/office/drawing/2014/main" id="{459586FD-2887-419A-AB27-3907158C3458}"/>
              </a:ext>
            </a:extLst>
          </p:cNvPr>
          <p:cNvSpPr txBox="1">
            <a:spLocks/>
          </p:cNvSpPr>
          <p:nvPr/>
        </p:nvSpPr>
        <p:spPr>
          <a:xfrm>
            <a:off x="2272648" y="5525525"/>
            <a:ext cx="7755187" cy="438798"/>
          </a:xfrm>
          <a:prstGeom prst="rect">
            <a:avLst/>
          </a:prstGeom>
          <a:solidFill>
            <a:srgbClr val="B9E5FA"/>
          </a:solidFill>
          <a:ln>
            <a:solidFill>
              <a:srgbClr val="000000"/>
            </a:solidFill>
          </a:ln>
          <a:effectLst>
            <a:outerShdw dist="50800" dir="2880000" algn="ctr" rotWithShape="0">
              <a:srgbClr val="666666"/>
            </a:outerShdw>
          </a:effectLst>
        </p:spPr>
        <p:txBody>
          <a:bodyPr anchor="ctr">
            <a:noAutofit/>
          </a:bodyPr>
          <a:lstStyle>
            <a:lvl1pPr marL="169863" marR="0" indent="-169863" algn="l" defTabSz="914400" rtl="0" eaLnBrk="1" fontAlgn="base" latinLnBrk="0" hangingPunct="1">
              <a:lnSpc>
                <a:spcPct val="100000"/>
              </a:lnSpc>
              <a:spcBef>
                <a:spcPts val="400"/>
              </a:spcBef>
              <a:spcAft>
                <a:spcPts val="0"/>
              </a:spcAft>
              <a:buClrTx/>
              <a:buSzPct val="125000"/>
              <a:buFontTx/>
              <a:buChar char="•"/>
              <a:tabLst/>
              <a:defRPr sz="1400" b="1">
                <a:solidFill>
                  <a:schemeClr val="tx1"/>
                </a:solidFill>
                <a:latin typeface="+mn-lt"/>
                <a:ea typeface="+mn-ea"/>
                <a:cs typeface="+mn-cs"/>
              </a:defRPr>
            </a:lvl1pPr>
            <a:lvl2pPr marL="457200" marR="0" indent="-169863" algn="l" defTabSz="914400" rtl="0" eaLnBrk="1" fontAlgn="base" latinLnBrk="0" hangingPunct="1">
              <a:lnSpc>
                <a:spcPct val="100000"/>
              </a:lnSpc>
              <a:spcBef>
                <a:spcPts val="200"/>
              </a:spcBef>
              <a:spcAft>
                <a:spcPts val="0"/>
              </a:spcAft>
              <a:buClrTx/>
              <a:buSzPct val="100000"/>
              <a:buFontTx/>
              <a:buChar char="–"/>
              <a:tabLst/>
              <a:defRPr sz="1200" b="1">
                <a:solidFill>
                  <a:schemeClr val="tx1"/>
                </a:solidFill>
                <a:latin typeface="+mn-lt"/>
              </a:defRPr>
            </a:lvl2pPr>
            <a:lvl3pPr marL="1343025" indent="-255588" algn="l" defTabSz="1019175" rtl="0" eaLnBrk="1" fontAlgn="base" hangingPunct="1">
              <a:spcBef>
                <a:spcPct val="35000"/>
              </a:spcBef>
              <a:spcAft>
                <a:spcPct val="0"/>
              </a:spcAft>
              <a:buSzPct val="100000"/>
              <a:buChar char=" "/>
              <a:defRPr sz="1600" b="1">
                <a:solidFill>
                  <a:schemeClr val="tx1"/>
                </a:solidFill>
                <a:latin typeface="+mn-lt"/>
              </a:defRPr>
            </a:lvl3pPr>
            <a:lvl4pPr marL="1722438" indent="-131763" algn="l" defTabSz="1019175" rtl="0" eaLnBrk="1" fontAlgn="base" hangingPunct="1">
              <a:spcBef>
                <a:spcPct val="25000"/>
              </a:spcBef>
              <a:spcAft>
                <a:spcPct val="0"/>
              </a:spcAft>
              <a:buSzPct val="100000"/>
              <a:buChar char=" "/>
              <a:defRPr sz="1400" b="1">
                <a:solidFill>
                  <a:schemeClr val="tx1"/>
                </a:solidFill>
                <a:latin typeface="+mn-lt"/>
              </a:defRPr>
            </a:lvl4pPr>
            <a:lvl5pPr marL="2038350" indent="-209550" algn="l" defTabSz="1019175" rtl="0" eaLnBrk="1" fontAlgn="base" hangingPunct="1">
              <a:spcBef>
                <a:spcPct val="25000"/>
              </a:spcBef>
              <a:spcAft>
                <a:spcPct val="0"/>
              </a:spcAft>
              <a:buSzPct val="100000"/>
              <a:buChar char=" "/>
              <a:defRPr sz="1400" b="1">
                <a:solidFill>
                  <a:schemeClr val="tx1"/>
                </a:solidFill>
                <a:latin typeface="+mn-lt"/>
              </a:defRPr>
            </a:lvl5pPr>
            <a:lvl6pPr marL="2495550" algn="l" defTabSz="1019175" rtl="0" eaLnBrk="1" fontAlgn="base" hangingPunct="1">
              <a:spcBef>
                <a:spcPct val="25000"/>
              </a:spcBef>
              <a:spcAft>
                <a:spcPct val="0"/>
              </a:spcAft>
              <a:buSzPct val="100000"/>
              <a:buChar char=" "/>
              <a:defRPr sz="1400" b="1">
                <a:solidFill>
                  <a:schemeClr val="tx1"/>
                </a:solidFill>
                <a:latin typeface="+mn-lt"/>
              </a:defRPr>
            </a:lvl6pPr>
            <a:lvl7pPr marL="2952750" algn="l" defTabSz="1019175" rtl="0" eaLnBrk="1" fontAlgn="base" hangingPunct="1">
              <a:spcBef>
                <a:spcPct val="25000"/>
              </a:spcBef>
              <a:spcAft>
                <a:spcPct val="0"/>
              </a:spcAft>
              <a:buSzPct val="100000"/>
              <a:buChar char=" "/>
              <a:defRPr sz="1400" b="1">
                <a:solidFill>
                  <a:schemeClr val="tx1"/>
                </a:solidFill>
                <a:latin typeface="+mn-lt"/>
              </a:defRPr>
            </a:lvl7pPr>
            <a:lvl8pPr marL="3409950" algn="l" defTabSz="1019175" rtl="0" eaLnBrk="1" fontAlgn="base" hangingPunct="1">
              <a:spcBef>
                <a:spcPct val="25000"/>
              </a:spcBef>
              <a:spcAft>
                <a:spcPct val="0"/>
              </a:spcAft>
              <a:buSzPct val="100000"/>
              <a:buChar char=" "/>
              <a:defRPr sz="1400" b="1">
                <a:solidFill>
                  <a:schemeClr val="tx1"/>
                </a:solidFill>
                <a:latin typeface="+mn-lt"/>
              </a:defRPr>
            </a:lvl8pPr>
            <a:lvl9pPr marL="3867150" algn="l" defTabSz="1019175" rtl="0" eaLnBrk="1" fontAlgn="base" hangingPunct="1">
              <a:spcBef>
                <a:spcPct val="25000"/>
              </a:spcBef>
              <a:spcAft>
                <a:spcPct val="0"/>
              </a:spcAft>
              <a:buSzPct val="100000"/>
              <a:buChar char=" "/>
              <a:defRPr sz="1400" b="1">
                <a:solidFill>
                  <a:schemeClr val="tx1"/>
                </a:solidFill>
                <a:latin typeface="+mn-lt"/>
              </a:defRPr>
            </a:lvl9pPr>
          </a:lstStyle>
          <a:p>
            <a:pPr>
              <a:lnSpc>
                <a:spcPts val="1600"/>
              </a:lnSpc>
              <a:spcAft>
                <a:spcPts val="300"/>
              </a:spcAft>
              <a:defRPr/>
            </a:pPr>
            <a:r>
              <a:rPr lang="en-US" sz="1600" kern="0" dirty="0">
                <a:solidFill>
                  <a:sysClr val="windowText" lastClr="000000"/>
                </a:solidFill>
              </a:rPr>
              <a:t>Supervised machine learning approaches require each of these components</a:t>
            </a:r>
            <a:endParaRPr lang="en-US" kern="0" dirty="0">
              <a:solidFill>
                <a:sysClr val="windowText" lastClr="000000"/>
              </a:solidFill>
              <a:latin typeface="Arial"/>
            </a:endParaRPr>
          </a:p>
        </p:txBody>
      </p:sp>
    </p:spTree>
    <p:extLst>
      <p:ext uri="{BB962C8B-B14F-4D97-AF65-F5344CB8AC3E}">
        <p14:creationId xmlns:p14="http://schemas.microsoft.com/office/powerpoint/2010/main" val="98923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bwMode="auto">
          <a:xfrm>
            <a:off x="9446339"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9" name="Rounded Rectangle 48"/>
          <p:cNvSpPr/>
          <p:nvPr/>
        </p:nvSpPr>
        <p:spPr bwMode="auto">
          <a:xfrm>
            <a:off x="7295501"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8" name="Rounded Rectangle 47"/>
          <p:cNvSpPr/>
          <p:nvPr/>
        </p:nvSpPr>
        <p:spPr bwMode="auto">
          <a:xfrm>
            <a:off x="5144662"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6" name="Rounded Rectangle 45"/>
          <p:cNvSpPr/>
          <p:nvPr/>
        </p:nvSpPr>
        <p:spPr bwMode="auto">
          <a:xfrm>
            <a:off x="2993824"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5" name="Rounded Rectangle 44"/>
          <p:cNvSpPr/>
          <p:nvPr/>
        </p:nvSpPr>
        <p:spPr bwMode="auto">
          <a:xfrm>
            <a:off x="842985" y="2696443"/>
            <a:ext cx="2011156" cy="2468237"/>
          </a:xfrm>
          <a:prstGeom prst="roundRect">
            <a:avLst>
              <a:gd name="adj" fmla="val 5980"/>
            </a:avLst>
          </a:prstGeom>
          <a:solidFill>
            <a:srgbClr val="F9E3D8"/>
          </a:solidFill>
          <a:ln w="2857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p>
        </p:txBody>
      </p:sp>
      <p:sp>
        <p:nvSpPr>
          <p:cNvPr id="4" name="Title 3"/>
          <p:cNvSpPr>
            <a:spLocks noGrp="1"/>
          </p:cNvSpPr>
          <p:nvPr>
            <p:ph type="title"/>
          </p:nvPr>
        </p:nvSpPr>
        <p:spPr/>
        <p:txBody>
          <a:bodyPr/>
          <a:lstStyle/>
          <a:p>
            <a:r>
              <a:rPr lang="en-US" dirty="0"/>
              <a:t>Necessary Components of a </a:t>
            </a:r>
            <a:br>
              <a:rPr lang="en-US" dirty="0"/>
            </a:br>
            <a:r>
              <a:rPr lang="en-US" dirty="0"/>
              <a:t>Supervised Machine Learning Approach</a:t>
            </a:r>
          </a:p>
        </p:txBody>
      </p:sp>
      <p:sp>
        <p:nvSpPr>
          <p:cNvPr id="25" name="TextBox 24"/>
          <p:cNvSpPr txBox="1"/>
          <p:nvPr/>
        </p:nvSpPr>
        <p:spPr>
          <a:xfrm rot="16200000">
            <a:off x="-203275" y="4395375"/>
            <a:ext cx="1273941" cy="338378"/>
          </a:xfrm>
          <a:prstGeom prst="rect">
            <a:avLst/>
          </a:prstGeom>
          <a:noFill/>
        </p:spPr>
        <p:txBody>
          <a:bodyPr wrap="square" rtlCol="0">
            <a:spAutoFit/>
          </a:bodyPr>
          <a:lstStyle/>
          <a:p>
            <a:r>
              <a:rPr lang="en-US" sz="1600" b="1" dirty="0"/>
              <a:t>Examples</a:t>
            </a:r>
          </a:p>
        </p:txBody>
      </p:sp>
      <p:sp>
        <p:nvSpPr>
          <p:cNvPr id="28" name="TextBox 27"/>
          <p:cNvSpPr txBox="1"/>
          <p:nvPr/>
        </p:nvSpPr>
        <p:spPr>
          <a:xfrm rot="16200000">
            <a:off x="-340540" y="2971043"/>
            <a:ext cx="1557093" cy="338378"/>
          </a:xfrm>
          <a:prstGeom prst="rect">
            <a:avLst/>
          </a:prstGeom>
          <a:noFill/>
        </p:spPr>
        <p:txBody>
          <a:bodyPr wrap="square" rtlCol="0">
            <a:spAutoFit/>
          </a:bodyPr>
          <a:lstStyle/>
          <a:p>
            <a:r>
              <a:rPr lang="en-US" sz="1600" b="1" dirty="0"/>
              <a:t>Description</a:t>
            </a:r>
          </a:p>
        </p:txBody>
      </p:sp>
      <p:sp>
        <p:nvSpPr>
          <p:cNvPr id="12" name="TextBox 11"/>
          <p:cNvSpPr txBox="1"/>
          <p:nvPr/>
        </p:nvSpPr>
        <p:spPr>
          <a:xfrm>
            <a:off x="888693" y="3960394"/>
            <a:ext cx="1919740" cy="1188410"/>
          </a:xfrm>
          <a:prstGeom prst="rect">
            <a:avLst/>
          </a:prstGeom>
          <a:noFill/>
        </p:spPr>
        <p:txBody>
          <a:bodyPr wrap="square" rtlCol="0">
            <a:spAutoFit/>
          </a:bodyPr>
          <a:lstStyle/>
          <a:p>
            <a:r>
              <a:rPr lang="en-US" sz="1400" b="1" dirty="0"/>
              <a:t>- Tabular data</a:t>
            </a:r>
          </a:p>
          <a:p>
            <a:r>
              <a:rPr lang="en-US" sz="1400" b="1" dirty="0"/>
              <a:t>- Time-series</a:t>
            </a:r>
          </a:p>
          <a:p>
            <a:r>
              <a:rPr lang="en-US" sz="1400" b="1" dirty="0"/>
              <a:t>-  Images</a:t>
            </a:r>
          </a:p>
          <a:p>
            <a:r>
              <a:rPr lang="en-US" sz="1400" b="1" dirty="0"/>
              <a:t>-  Videos</a:t>
            </a:r>
          </a:p>
          <a:p>
            <a:r>
              <a:rPr lang="en-US" sz="1400" b="1" dirty="0"/>
              <a:t>-  ASCII text</a:t>
            </a:r>
          </a:p>
        </p:txBody>
      </p:sp>
      <p:sp>
        <p:nvSpPr>
          <p:cNvPr id="38" name="TextBox 37"/>
          <p:cNvSpPr txBox="1"/>
          <p:nvPr/>
        </p:nvSpPr>
        <p:spPr>
          <a:xfrm>
            <a:off x="888693" y="2753537"/>
            <a:ext cx="1919740" cy="523084"/>
          </a:xfrm>
          <a:prstGeom prst="rect">
            <a:avLst/>
          </a:prstGeom>
          <a:noFill/>
        </p:spPr>
        <p:txBody>
          <a:bodyPr wrap="square" rtlCol="0">
            <a:spAutoFit/>
          </a:bodyPr>
          <a:lstStyle/>
          <a:p>
            <a:r>
              <a:rPr lang="en-US" sz="1400" b="1" dirty="0"/>
              <a:t>Set of labeled example data</a:t>
            </a:r>
          </a:p>
        </p:txBody>
      </p:sp>
      <p:sp>
        <p:nvSpPr>
          <p:cNvPr id="26" name="TextBox 25"/>
          <p:cNvSpPr txBox="1"/>
          <p:nvPr/>
        </p:nvSpPr>
        <p:spPr>
          <a:xfrm>
            <a:off x="3039532" y="3960395"/>
            <a:ext cx="1919740" cy="953859"/>
          </a:xfrm>
          <a:prstGeom prst="rect">
            <a:avLst/>
          </a:prstGeom>
          <a:noFill/>
        </p:spPr>
        <p:txBody>
          <a:bodyPr wrap="square" rtlCol="0">
            <a:spAutoFit/>
          </a:bodyPr>
          <a:lstStyle/>
          <a:p>
            <a:r>
              <a:rPr lang="en-US" sz="1400" b="1" dirty="0"/>
              <a:t>-  Intuition</a:t>
            </a:r>
          </a:p>
          <a:p>
            <a:r>
              <a:rPr lang="en-US" sz="1400" b="1" dirty="0"/>
              <a:t>-  Expert knowledge</a:t>
            </a:r>
          </a:p>
          <a:p>
            <a:r>
              <a:rPr lang="en-US" sz="1400" b="1" dirty="0"/>
              <a:t>-  Statistics</a:t>
            </a:r>
          </a:p>
          <a:p>
            <a:r>
              <a:rPr lang="en-US" sz="1400" b="1" dirty="0"/>
              <a:t>-  Learned features</a:t>
            </a:r>
          </a:p>
        </p:txBody>
      </p:sp>
      <p:sp>
        <p:nvSpPr>
          <p:cNvPr id="39" name="TextBox 38"/>
          <p:cNvSpPr txBox="1"/>
          <p:nvPr/>
        </p:nvSpPr>
        <p:spPr>
          <a:xfrm>
            <a:off x="3039532" y="2753537"/>
            <a:ext cx="1919740" cy="738472"/>
          </a:xfrm>
          <a:prstGeom prst="rect">
            <a:avLst/>
          </a:prstGeom>
          <a:noFill/>
        </p:spPr>
        <p:txBody>
          <a:bodyPr wrap="square" rtlCol="0">
            <a:spAutoFit/>
          </a:bodyPr>
          <a:lstStyle/>
          <a:p>
            <a:r>
              <a:rPr lang="en-US" sz="1400" b="1" dirty="0"/>
              <a:t>Method to select data characteristics critical information</a:t>
            </a:r>
          </a:p>
        </p:txBody>
      </p:sp>
      <p:sp>
        <p:nvSpPr>
          <p:cNvPr id="13" name="TextBox 12"/>
          <p:cNvSpPr txBox="1"/>
          <p:nvPr/>
        </p:nvSpPr>
        <p:spPr>
          <a:xfrm>
            <a:off x="5190370" y="3960394"/>
            <a:ext cx="1919740" cy="1188410"/>
          </a:xfrm>
          <a:prstGeom prst="rect">
            <a:avLst/>
          </a:prstGeom>
          <a:noFill/>
        </p:spPr>
        <p:txBody>
          <a:bodyPr wrap="square" rtlCol="0">
            <a:spAutoFit/>
          </a:bodyPr>
          <a:lstStyle/>
          <a:p>
            <a:r>
              <a:rPr lang="en-US" sz="1400" b="1" dirty="0"/>
              <a:t>-  Regression</a:t>
            </a:r>
          </a:p>
          <a:p>
            <a:r>
              <a:rPr lang="en-US" sz="1400" b="1" dirty="0"/>
              <a:t>-  Nearest neighbor</a:t>
            </a:r>
          </a:p>
          <a:p>
            <a:r>
              <a:rPr lang="en-US" sz="1400" b="1" dirty="0"/>
              <a:t>-  Decision tree</a:t>
            </a:r>
          </a:p>
          <a:p>
            <a:r>
              <a:rPr lang="en-US" sz="1400" b="1" dirty="0"/>
              <a:t>-  SVM</a:t>
            </a:r>
          </a:p>
          <a:p>
            <a:r>
              <a:rPr lang="en-US" sz="1400" b="1" dirty="0"/>
              <a:t>-  Neural Network</a:t>
            </a:r>
          </a:p>
        </p:txBody>
      </p:sp>
      <p:sp>
        <p:nvSpPr>
          <p:cNvPr id="40" name="TextBox 39"/>
          <p:cNvSpPr txBox="1"/>
          <p:nvPr/>
        </p:nvSpPr>
        <p:spPr>
          <a:xfrm>
            <a:off x="5190370" y="2753537"/>
            <a:ext cx="1919740" cy="738472"/>
          </a:xfrm>
          <a:prstGeom prst="rect">
            <a:avLst/>
          </a:prstGeom>
          <a:noFill/>
        </p:spPr>
        <p:txBody>
          <a:bodyPr wrap="square" rtlCol="0">
            <a:spAutoFit/>
          </a:bodyPr>
          <a:lstStyle/>
          <a:p>
            <a:r>
              <a:rPr lang="en-US" sz="1400" b="1" dirty="0"/>
              <a:t>The form of model which will be trained to make decisions </a:t>
            </a:r>
          </a:p>
        </p:txBody>
      </p:sp>
      <p:sp>
        <p:nvSpPr>
          <p:cNvPr id="14" name="TextBox 13"/>
          <p:cNvSpPr txBox="1"/>
          <p:nvPr/>
        </p:nvSpPr>
        <p:spPr>
          <a:xfrm>
            <a:off x="7341209" y="3960394"/>
            <a:ext cx="1919740" cy="1188410"/>
          </a:xfrm>
          <a:prstGeom prst="rect">
            <a:avLst/>
          </a:prstGeom>
          <a:noFill/>
        </p:spPr>
        <p:txBody>
          <a:bodyPr wrap="square" rtlCol="0">
            <a:spAutoFit/>
          </a:bodyPr>
          <a:lstStyle/>
          <a:p>
            <a:r>
              <a:rPr lang="en-US" sz="1400" b="1" dirty="0"/>
              <a:t>-  Squared error</a:t>
            </a:r>
          </a:p>
          <a:p>
            <a:r>
              <a:rPr lang="en-US" sz="1400" b="1" dirty="0"/>
              <a:t>-  Absolute error</a:t>
            </a:r>
          </a:p>
          <a:p>
            <a:r>
              <a:rPr lang="en-US" sz="1400" b="1" dirty="0"/>
              <a:t>-  Cross-entropy</a:t>
            </a:r>
          </a:p>
          <a:p>
            <a:r>
              <a:rPr lang="en-US" sz="1400" b="1" dirty="0"/>
              <a:t>-  Accuracy</a:t>
            </a:r>
          </a:p>
          <a:p>
            <a:endParaRPr lang="en-US" sz="1400" b="1" dirty="0"/>
          </a:p>
        </p:txBody>
      </p:sp>
      <p:sp>
        <p:nvSpPr>
          <p:cNvPr id="41" name="TextBox 40"/>
          <p:cNvSpPr txBox="1"/>
          <p:nvPr/>
        </p:nvSpPr>
        <p:spPr>
          <a:xfrm>
            <a:off x="7341209" y="2753537"/>
            <a:ext cx="1919740" cy="738472"/>
          </a:xfrm>
          <a:prstGeom prst="rect">
            <a:avLst/>
          </a:prstGeom>
          <a:noFill/>
        </p:spPr>
        <p:txBody>
          <a:bodyPr wrap="square" rtlCol="0">
            <a:spAutoFit/>
          </a:bodyPr>
          <a:lstStyle/>
          <a:p>
            <a:r>
              <a:rPr lang="en-US" sz="1400" b="1" dirty="0"/>
              <a:t>Metric by which a prospective models should be judged</a:t>
            </a:r>
          </a:p>
        </p:txBody>
      </p:sp>
      <p:sp>
        <p:nvSpPr>
          <p:cNvPr id="35" name="TextBox 34"/>
          <p:cNvSpPr txBox="1"/>
          <p:nvPr/>
        </p:nvSpPr>
        <p:spPr>
          <a:xfrm>
            <a:off x="9492047" y="3960394"/>
            <a:ext cx="1919740" cy="1188410"/>
          </a:xfrm>
          <a:prstGeom prst="rect">
            <a:avLst/>
          </a:prstGeom>
          <a:noFill/>
        </p:spPr>
        <p:txBody>
          <a:bodyPr wrap="square" rtlCol="0">
            <a:spAutoFit/>
          </a:bodyPr>
          <a:lstStyle/>
          <a:p>
            <a:r>
              <a:rPr lang="en-US" sz="1400" b="1" dirty="0"/>
              <a:t>-  Gradient descent</a:t>
            </a:r>
          </a:p>
          <a:p>
            <a:r>
              <a:rPr lang="en-US" sz="1400" b="1" dirty="0"/>
              <a:t>-  Gradient-free opt.</a:t>
            </a:r>
          </a:p>
          <a:p>
            <a:r>
              <a:rPr lang="en-US" sz="1400" b="1" dirty="0"/>
              <a:t>-  Analytic solution</a:t>
            </a:r>
          </a:p>
          <a:p>
            <a:pPr marL="285578" indent="-285578">
              <a:buFont typeface="Arial" panose="020B0604020202020204" pitchFamily="34" charset="0"/>
              <a:buChar char="•"/>
            </a:pPr>
            <a:endParaRPr lang="en-US" sz="1400" b="1" dirty="0"/>
          </a:p>
          <a:p>
            <a:pPr marL="285578" indent="-285578">
              <a:buFont typeface="Arial" panose="020B0604020202020204" pitchFamily="34" charset="0"/>
              <a:buChar char="•"/>
            </a:pPr>
            <a:endParaRPr lang="en-US" sz="1400" b="1" dirty="0"/>
          </a:p>
        </p:txBody>
      </p:sp>
      <p:sp>
        <p:nvSpPr>
          <p:cNvPr id="42" name="TextBox 41"/>
          <p:cNvSpPr txBox="1"/>
          <p:nvPr/>
        </p:nvSpPr>
        <p:spPr>
          <a:xfrm>
            <a:off x="9492047" y="2753538"/>
            <a:ext cx="1919740" cy="953859"/>
          </a:xfrm>
          <a:prstGeom prst="rect">
            <a:avLst/>
          </a:prstGeom>
          <a:noFill/>
        </p:spPr>
        <p:txBody>
          <a:bodyPr wrap="square" rtlCol="0">
            <a:spAutoFit/>
          </a:bodyPr>
          <a:lstStyle/>
          <a:p>
            <a:r>
              <a:rPr lang="en-US" sz="1400" b="1" dirty="0"/>
              <a:t>Algorithm to minimize the cost function by tuning model parameters</a:t>
            </a:r>
          </a:p>
        </p:txBody>
      </p:sp>
      <p:sp>
        <p:nvSpPr>
          <p:cNvPr id="9" name="TextBox 8"/>
          <p:cNvSpPr txBox="1"/>
          <p:nvPr/>
        </p:nvSpPr>
        <p:spPr>
          <a:xfrm>
            <a:off x="1070304" y="1071491"/>
            <a:ext cx="1534419" cy="731330"/>
          </a:xfrm>
          <a:prstGeom prst="rect">
            <a:avLst/>
          </a:prstGeom>
          <a:noFill/>
        </p:spPr>
        <p:txBody>
          <a:bodyPr wrap="square" rtlCol="0">
            <a:spAutoFit/>
          </a:bodyPr>
          <a:lstStyle/>
          <a:p>
            <a:pPr algn="ctr"/>
            <a:r>
              <a:rPr lang="en-US" sz="1998" b="1" dirty="0"/>
              <a:t>Training Data</a:t>
            </a:r>
          </a:p>
        </p:txBody>
      </p:sp>
      <p:grpSp>
        <p:nvGrpSpPr>
          <p:cNvPr id="51" name="Group 50"/>
          <p:cNvGrpSpPr/>
          <p:nvPr/>
        </p:nvGrpSpPr>
        <p:grpSpPr>
          <a:xfrm>
            <a:off x="1018163" y="1739120"/>
            <a:ext cx="979970" cy="835745"/>
            <a:chOff x="958240" y="1650125"/>
            <a:chExt cx="980480" cy="836181"/>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410" y="1650125"/>
              <a:ext cx="928310" cy="756066"/>
            </a:xfrm>
            <a:prstGeom prst="rect">
              <a:avLst/>
            </a:prstGeom>
          </p:spPr>
        </p:pic>
        <p:sp>
          <p:nvSpPr>
            <p:cNvPr id="3" name="TextBox 2"/>
            <p:cNvSpPr txBox="1"/>
            <p:nvPr/>
          </p:nvSpPr>
          <p:spPr>
            <a:xfrm>
              <a:off x="958240" y="2224696"/>
              <a:ext cx="435599" cy="261610"/>
            </a:xfrm>
            <a:prstGeom prst="rect">
              <a:avLst/>
            </a:prstGeom>
            <a:solidFill>
              <a:schemeClr val="bg1">
                <a:lumMod val="65000"/>
              </a:schemeClr>
            </a:solidFill>
          </p:spPr>
          <p:txBody>
            <a:bodyPr wrap="square" rtlCol="0">
              <a:spAutoFit/>
            </a:bodyPr>
            <a:lstStyle/>
            <a:p>
              <a:pPr algn="r"/>
              <a:r>
                <a:rPr lang="en-US" sz="1100" b="1" dirty="0" err="1">
                  <a:solidFill>
                    <a:schemeClr val="bg1"/>
                  </a:solidFill>
                </a:rPr>
                <a:t>IrVi</a:t>
              </a:r>
              <a:endParaRPr lang="en-US" sz="1100" b="1" dirty="0">
                <a:solidFill>
                  <a:schemeClr val="bg1"/>
                </a:solidFill>
              </a:endParaRPr>
            </a:p>
          </p:txBody>
        </p:sp>
      </p:grpSp>
      <p:grpSp>
        <p:nvGrpSpPr>
          <p:cNvPr id="50" name="Group 49"/>
          <p:cNvGrpSpPr/>
          <p:nvPr/>
        </p:nvGrpSpPr>
        <p:grpSpPr>
          <a:xfrm>
            <a:off x="1827856" y="1869981"/>
            <a:ext cx="851110" cy="788413"/>
            <a:chOff x="1768393" y="1996407"/>
            <a:chExt cx="851554" cy="788823"/>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68393" y="1996407"/>
              <a:ext cx="777273" cy="760238"/>
            </a:xfrm>
            <a:prstGeom prst="rect">
              <a:avLst/>
            </a:prstGeom>
          </p:spPr>
        </p:pic>
        <p:sp>
          <p:nvSpPr>
            <p:cNvPr id="47" name="TextBox 46"/>
            <p:cNvSpPr txBox="1"/>
            <p:nvPr/>
          </p:nvSpPr>
          <p:spPr>
            <a:xfrm>
              <a:off x="2172994" y="2523620"/>
              <a:ext cx="446953" cy="261610"/>
            </a:xfrm>
            <a:prstGeom prst="rect">
              <a:avLst/>
            </a:prstGeom>
            <a:solidFill>
              <a:schemeClr val="bg1">
                <a:lumMod val="65000"/>
              </a:schemeClr>
            </a:solidFill>
          </p:spPr>
          <p:txBody>
            <a:bodyPr wrap="square" rtlCol="0">
              <a:spAutoFit/>
            </a:bodyPr>
            <a:lstStyle/>
            <a:p>
              <a:pPr algn="r"/>
              <a:r>
                <a:rPr lang="en-US" sz="1100" b="1" dirty="0" err="1">
                  <a:solidFill>
                    <a:schemeClr val="bg1"/>
                  </a:solidFill>
                </a:rPr>
                <a:t>IrSe</a:t>
              </a:r>
              <a:endParaRPr lang="en-US" sz="1100" b="1" dirty="0">
                <a:solidFill>
                  <a:schemeClr val="bg1"/>
                </a:solidFill>
              </a:endParaRPr>
            </a:p>
          </p:txBody>
        </p:sp>
      </p:grpSp>
      <p:sp>
        <p:nvSpPr>
          <p:cNvPr id="23" name="TextBox 22"/>
          <p:cNvSpPr txBox="1"/>
          <p:nvPr/>
        </p:nvSpPr>
        <p:spPr>
          <a:xfrm>
            <a:off x="3288882" y="1071491"/>
            <a:ext cx="1421040" cy="731330"/>
          </a:xfrm>
          <a:prstGeom prst="rect">
            <a:avLst/>
          </a:prstGeom>
          <a:noFill/>
        </p:spPr>
        <p:txBody>
          <a:bodyPr wrap="square" rtlCol="0">
            <a:spAutoFit/>
          </a:bodyPr>
          <a:lstStyle/>
          <a:p>
            <a:pPr algn="ctr"/>
            <a:r>
              <a:rPr lang="en-US" sz="1998" b="1" dirty="0"/>
              <a:t>Feature</a:t>
            </a:r>
          </a:p>
          <a:p>
            <a:pPr algn="ctr"/>
            <a:r>
              <a:rPr lang="en-US" sz="1998" b="1" dirty="0"/>
              <a:t>Selection</a:t>
            </a:r>
          </a:p>
        </p:txBody>
      </p:sp>
      <p:grpSp>
        <p:nvGrpSpPr>
          <p:cNvPr id="69" name="Group 68"/>
          <p:cNvGrpSpPr/>
          <p:nvPr/>
        </p:nvGrpSpPr>
        <p:grpSpPr>
          <a:xfrm>
            <a:off x="3353477" y="1809802"/>
            <a:ext cx="1291854" cy="861212"/>
            <a:chOff x="3436850" y="1810340"/>
            <a:chExt cx="1192243" cy="794804"/>
          </a:xfrm>
        </p:grpSpPr>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436850" y="1810340"/>
              <a:ext cx="1192243" cy="794804"/>
            </a:xfrm>
            <a:prstGeom prst="rect">
              <a:avLst/>
            </a:prstGeom>
          </p:spPr>
        </p:pic>
        <p:cxnSp>
          <p:nvCxnSpPr>
            <p:cNvPr id="56" name="Straight Arrow Connector 55"/>
            <p:cNvCxnSpPr/>
            <p:nvPr/>
          </p:nvCxnSpPr>
          <p:spPr bwMode="auto">
            <a:xfrm flipV="1">
              <a:off x="4106836" y="1984478"/>
              <a:ext cx="334902" cy="268757"/>
            </a:xfrm>
            <a:prstGeom prst="straightConnector1">
              <a:avLst/>
            </a:prstGeom>
            <a:solidFill>
              <a:schemeClr val="accent1"/>
            </a:solidFill>
            <a:ln w="12700" cap="flat" cmpd="sng" algn="ctr">
              <a:solidFill>
                <a:srgbClr val="FF0000"/>
              </a:solidFill>
              <a:prstDash val="solid"/>
              <a:round/>
              <a:headEnd type="triangle" w="med" len="med"/>
              <a:tailEnd type="triangle" w="med" len="med"/>
            </a:ln>
            <a:effectLst/>
          </p:spPr>
        </p:cxnSp>
        <p:cxnSp>
          <p:nvCxnSpPr>
            <p:cNvPr id="59" name="Straight Arrow Connector 58"/>
            <p:cNvCxnSpPr/>
            <p:nvPr/>
          </p:nvCxnSpPr>
          <p:spPr bwMode="auto">
            <a:xfrm>
              <a:off x="3488760" y="2199280"/>
              <a:ext cx="355506" cy="80197"/>
            </a:xfrm>
            <a:prstGeom prst="straightConnector1">
              <a:avLst/>
            </a:prstGeom>
            <a:solidFill>
              <a:schemeClr val="accent1"/>
            </a:solidFill>
            <a:ln w="12700" cap="flat" cmpd="sng" algn="ctr">
              <a:solidFill>
                <a:srgbClr val="FF0000"/>
              </a:solidFill>
              <a:prstDash val="solid"/>
              <a:round/>
              <a:headEnd type="triangle" w="med" len="med"/>
              <a:tailEnd type="triangle" w="med" len="med"/>
            </a:ln>
            <a:effectLst/>
          </p:spPr>
        </p:cxnSp>
        <p:sp>
          <p:nvSpPr>
            <p:cNvPr id="67" name="TextBox 66"/>
            <p:cNvSpPr txBox="1"/>
            <p:nvPr/>
          </p:nvSpPr>
          <p:spPr>
            <a:xfrm>
              <a:off x="4247049" y="2035889"/>
              <a:ext cx="163087" cy="283897"/>
            </a:xfrm>
            <a:prstGeom prst="rect">
              <a:avLst/>
            </a:prstGeom>
            <a:noFill/>
          </p:spPr>
          <p:txBody>
            <a:bodyPr wrap="square" rtlCol="0">
              <a:spAutoFit/>
            </a:bodyPr>
            <a:lstStyle/>
            <a:p>
              <a:pPr algn="ctr"/>
              <a:r>
                <a:rPr lang="en-US" sz="1400" b="1" dirty="0">
                  <a:solidFill>
                    <a:srgbClr val="FF0000"/>
                  </a:solidFill>
                </a:rPr>
                <a:t>s</a:t>
              </a:r>
            </a:p>
          </p:txBody>
        </p:sp>
        <p:sp>
          <p:nvSpPr>
            <p:cNvPr id="68" name="TextBox 67"/>
            <p:cNvSpPr txBox="1"/>
            <p:nvPr/>
          </p:nvSpPr>
          <p:spPr>
            <a:xfrm>
              <a:off x="3569486" y="2160132"/>
              <a:ext cx="163087" cy="283897"/>
            </a:xfrm>
            <a:prstGeom prst="rect">
              <a:avLst/>
            </a:prstGeom>
            <a:noFill/>
          </p:spPr>
          <p:txBody>
            <a:bodyPr wrap="square" rtlCol="0">
              <a:spAutoFit/>
            </a:bodyPr>
            <a:lstStyle/>
            <a:p>
              <a:pPr algn="ctr"/>
              <a:r>
                <a:rPr lang="en-US" sz="1400" b="1" dirty="0">
                  <a:solidFill>
                    <a:srgbClr val="FF0000"/>
                  </a:solidFill>
                </a:rPr>
                <a:t>p</a:t>
              </a:r>
            </a:p>
          </p:txBody>
        </p:sp>
      </p:grpSp>
      <p:sp>
        <p:nvSpPr>
          <p:cNvPr id="10" name="TextBox 9"/>
          <p:cNvSpPr txBox="1"/>
          <p:nvPr/>
        </p:nvSpPr>
        <p:spPr>
          <a:xfrm>
            <a:off x="5277106" y="1254325"/>
            <a:ext cx="1659204" cy="399877"/>
          </a:xfrm>
          <a:prstGeom prst="rect">
            <a:avLst/>
          </a:prstGeom>
          <a:noFill/>
        </p:spPr>
        <p:txBody>
          <a:bodyPr wrap="square" rtlCol="0">
            <a:spAutoFit/>
          </a:bodyPr>
          <a:lstStyle/>
          <a:p>
            <a:pPr algn="ctr"/>
            <a:r>
              <a:rPr lang="en-US" sz="1998" b="1" dirty="0"/>
              <a:t>Model Type</a:t>
            </a:r>
          </a:p>
        </p:txBody>
      </p:sp>
      <p:pic>
        <p:nvPicPr>
          <p:cNvPr id="71" name="Picture 7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421086" y="1647634"/>
            <a:ext cx="1371243" cy="1032934"/>
          </a:xfrm>
          <a:prstGeom prst="rect">
            <a:avLst/>
          </a:prstGeom>
          <a:ln w="12700">
            <a:noFill/>
          </a:ln>
        </p:spPr>
      </p:pic>
      <p:sp>
        <p:nvSpPr>
          <p:cNvPr id="37" name="TextBox 36"/>
          <p:cNvSpPr txBox="1"/>
          <p:nvPr/>
        </p:nvSpPr>
        <p:spPr>
          <a:xfrm>
            <a:off x="7358427" y="1071491"/>
            <a:ext cx="1629349" cy="731330"/>
          </a:xfrm>
          <a:prstGeom prst="rect">
            <a:avLst/>
          </a:prstGeom>
          <a:noFill/>
        </p:spPr>
        <p:txBody>
          <a:bodyPr wrap="square" rtlCol="0">
            <a:spAutoFit/>
          </a:bodyPr>
          <a:lstStyle/>
          <a:p>
            <a:pPr algn="ctr"/>
            <a:r>
              <a:rPr lang="en-US" sz="1998" b="1" dirty="0"/>
              <a:t>Cost Function</a:t>
            </a:r>
          </a:p>
        </p:txBody>
      </p:sp>
      <p:grpSp>
        <p:nvGrpSpPr>
          <p:cNvPr id="24" name="Group 23"/>
          <p:cNvGrpSpPr/>
          <p:nvPr/>
        </p:nvGrpSpPr>
        <p:grpSpPr>
          <a:xfrm>
            <a:off x="7360844" y="1779009"/>
            <a:ext cx="1637447" cy="817511"/>
            <a:chOff x="7361174" y="1751271"/>
            <a:chExt cx="1637874" cy="817724"/>
          </a:xfrm>
        </p:grpSpPr>
        <p:sp>
          <p:nvSpPr>
            <p:cNvPr id="75" name="Rectangle 74"/>
            <p:cNvSpPr/>
            <p:nvPr/>
          </p:nvSpPr>
          <p:spPr bwMode="auto">
            <a:xfrm>
              <a:off x="7361174" y="1751271"/>
              <a:ext cx="1637874" cy="817724"/>
            </a:xfrm>
            <a:prstGeom prst="rect">
              <a:avLst/>
            </a:prstGeom>
            <a:noFill/>
            <a:ln w="12700" cap="flat" cmpd="sng" algn="ctr">
              <a:solidFill>
                <a:schemeClr val="tx1"/>
              </a:solidFill>
              <a:prstDash val="solid"/>
              <a:round/>
              <a:headEnd type="none" w="sm" len="sm"/>
              <a:tailEnd type="none" w="sm" len="sm"/>
            </a:ln>
            <a:effectLst/>
          </p:spPr>
          <p:txBody>
            <a:bodyPr vert="horz" wrap="square" lIns="91392" tIns="45696" rIns="91392" bIns="45696" numCol="1" rtlCol="0" anchor="ctr" anchorCtr="0" compatLnSpc="1">
              <a:prstTxWarp prst="textNoShape">
                <a:avLst/>
              </a:prstTxWarp>
            </a:bodyPr>
            <a:lstStyle/>
            <a:p>
              <a:pPr algn="ctr" defTabSz="913852"/>
              <a:endParaRPr lang="en-US" sz="1400" b="1" dirty="0"/>
            </a:p>
          </p:txBody>
        </p:sp>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7916" y="1933892"/>
              <a:ext cx="1520613" cy="609854"/>
            </a:xfrm>
            <a:prstGeom prst="rect">
              <a:avLst/>
            </a:prstGeom>
          </p:spPr>
        </p:pic>
      </p:grpSp>
      <p:sp>
        <p:nvSpPr>
          <p:cNvPr id="34" name="TextBox 33"/>
          <p:cNvSpPr txBox="1"/>
          <p:nvPr/>
        </p:nvSpPr>
        <p:spPr>
          <a:xfrm>
            <a:off x="9714569" y="1071491"/>
            <a:ext cx="1474694" cy="731330"/>
          </a:xfrm>
          <a:prstGeom prst="rect">
            <a:avLst/>
          </a:prstGeom>
          <a:noFill/>
        </p:spPr>
        <p:txBody>
          <a:bodyPr wrap="square" rtlCol="0">
            <a:spAutoFit/>
          </a:bodyPr>
          <a:lstStyle/>
          <a:p>
            <a:pPr algn="ctr"/>
            <a:r>
              <a:rPr lang="en-US" sz="1998" b="1" dirty="0"/>
              <a:t>Training Algorithm</a:t>
            </a:r>
          </a:p>
        </p:txBody>
      </p:sp>
      <p:pic>
        <p:nvPicPr>
          <p:cNvPr id="77" name="Picture 7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842540" y="1782880"/>
            <a:ext cx="1218756" cy="824200"/>
          </a:xfrm>
          <a:prstGeom prst="rect">
            <a:avLst/>
          </a:prstGeom>
          <a:ln>
            <a:solidFill>
              <a:schemeClr val="tx1"/>
            </a:solidFill>
          </a:ln>
        </p:spPr>
      </p:pic>
      <p:sp>
        <p:nvSpPr>
          <p:cNvPr id="78" name="TextBox 77"/>
          <p:cNvSpPr txBox="1"/>
          <p:nvPr/>
        </p:nvSpPr>
        <p:spPr>
          <a:xfrm>
            <a:off x="264507" y="6072469"/>
            <a:ext cx="11314878" cy="276855"/>
          </a:xfrm>
          <a:prstGeom prst="rect">
            <a:avLst/>
          </a:prstGeom>
          <a:noFill/>
        </p:spPr>
        <p:txBody>
          <a:bodyPr wrap="square" rtlCol="0">
            <a:spAutoFit/>
          </a:bodyPr>
          <a:lstStyle/>
          <a:p>
            <a:r>
              <a:rPr lang="en-US" sz="1200" b="1" dirty="0"/>
              <a:t>* </a:t>
            </a:r>
            <a:r>
              <a:rPr lang="en-US" sz="1100" b="1" dirty="0"/>
              <a:t>image sources: </a:t>
            </a:r>
            <a:r>
              <a:rPr lang="en-US" sz="1100" b="1" dirty="0" err="1"/>
              <a:t>scikit</a:t>
            </a:r>
            <a:r>
              <a:rPr lang="en-US" sz="1100" b="1" dirty="0"/>
              <a:t>-learn (for “model type”) and https://reconsider.news/2018/05/09/ai-researchers-allege-machine-learning-alchemy (for “training algorithm”)</a:t>
            </a:r>
          </a:p>
        </p:txBody>
      </p:sp>
      <p:sp>
        <p:nvSpPr>
          <p:cNvPr id="54" name="Text Placeholder 7">
            <a:extLst>
              <a:ext uri="{FF2B5EF4-FFF2-40B4-BE49-F238E27FC236}">
                <a16:creationId xmlns="" xmlns:a16="http://schemas.microsoft.com/office/drawing/2014/main" id="{459586FD-2887-419A-AB27-3907158C3458}"/>
              </a:ext>
            </a:extLst>
          </p:cNvPr>
          <p:cNvSpPr txBox="1">
            <a:spLocks/>
          </p:cNvSpPr>
          <p:nvPr/>
        </p:nvSpPr>
        <p:spPr>
          <a:xfrm>
            <a:off x="2272648" y="5525525"/>
            <a:ext cx="7755187" cy="438798"/>
          </a:xfrm>
          <a:prstGeom prst="rect">
            <a:avLst/>
          </a:prstGeom>
          <a:solidFill>
            <a:srgbClr val="B9E5FA"/>
          </a:solidFill>
          <a:ln>
            <a:solidFill>
              <a:srgbClr val="000000"/>
            </a:solidFill>
          </a:ln>
          <a:effectLst>
            <a:outerShdw dist="50800" dir="2880000" algn="ctr" rotWithShape="0">
              <a:srgbClr val="666666"/>
            </a:outerShdw>
          </a:effectLst>
        </p:spPr>
        <p:txBody>
          <a:bodyPr anchor="ctr">
            <a:noAutofit/>
          </a:bodyPr>
          <a:lstStyle>
            <a:lvl1pPr marL="169863" marR="0" indent="-169863" algn="l" defTabSz="914400" rtl="0" eaLnBrk="1" fontAlgn="base" latinLnBrk="0" hangingPunct="1">
              <a:lnSpc>
                <a:spcPct val="100000"/>
              </a:lnSpc>
              <a:spcBef>
                <a:spcPts val="400"/>
              </a:spcBef>
              <a:spcAft>
                <a:spcPts val="0"/>
              </a:spcAft>
              <a:buClrTx/>
              <a:buSzPct val="125000"/>
              <a:buFontTx/>
              <a:buChar char="•"/>
              <a:tabLst/>
              <a:defRPr sz="1400" b="1">
                <a:solidFill>
                  <a:schemeClr val="tx1"/>
                </a:solidFill>
                <a:latin typeface="+mn-lt"/>
                <a:ea typeface="+mn-ea"/>
                <a:cs typeface="+mn-cs"/>
              </a:defRPr>
            </a:lvl1pPr>
            <a:lvl2pPr marL="457200" marR="0" indent="-169863" algn="l" defTabSz="914400" rtl="0" eaLnBrk="1" fontAlgn="base" latinLnBrk="0" hangingPunct="1">
              <a:lnSpc>
                <a:spcPct val="100000"/>
              </a:lnSpc>
              <a:spcBef>
                <a:spcPts val="200"/>
              </a:spcBef>
              <a:spcAft>
                <a:spcPts val="0"/>
              </a:spcAft>
              <a:buClrTx/>
              <a:buSzPct val="100000"/>
              <a:buFontTx/>
              <a:buChar char="–"/>
              <a:tabLst/>
              <a:defRPr sz="1200" b="1">
                <a:solidFill>
                  <a:schemeClr val="tx1"/>
                </a:solidFill>
                <a:latin typeface="+mn-lt"/>
              </a:defRPr>
            </a:lvl2pPr>
            <a:lvl3pPr marL="1343025" indent="-255588" algn="l" defTabSz="1019175" rtl="0" eaLnBrk="1" fontAlgn="base" hangingPunct="1">
              <a:spcBef>
                <a:spcPct val="35000"/>
              </a:spcBef>
              <a:spcAft>
                <a:spcPct val="0"/>
              </a:spcAft>
              <a:buSzPct val="100000"/>
              <a:buChar char=" "/>
              <a:defRPr sz="1600" b="1">
                <a:solidFill>
                  <a:schemeClr val="tx1"/>
                </a:solidFill>
                <a:latin typeface="+mn-lt"/>
              </a:defRPr>
            </a:lvl3pPr>
            <a:lvl4pPr marL="1722438" indent="-131763" algn="l" defTabSz="1019175" rtl="0" eaLnBrk="1" fontAlgn="base" hangingPunct="1">
              <a:spcBef>
                <a:spcPct val="25000"/>
              </a:spcBef>
              <a:spcAft>
                <a:spcPct val="0"/>
              </a:spcAft>
              <a:buSzPct val="100000"/>
              <a:buChar char=" "/>
              <a:defRPr sz="1400" b="1">
                <a:solidFill>
                  <a:schemeClr val="tx1"/>
                </a:solidFill>
                <a:latin typeface="+mn-lt"/>
              </a:defRPr>
            </a:lvl4pPr>
            <a:lvl5pPr marL="2038350" indent="-209550" algn="l" defTabSz="1019175" rtl="0" eaLnBrk="1" fontAlgn="base" hangingPunct="1">
              <a:spcBef>
                <a:spcPct val="25000"/>
              </a:spcBef>
              <a:spcAft>
                <a:spcPct val="0"/>
              </a:spcAft>
              <a:buSzPct val="100000"/>
              <a:buChar char=" "/>
              <a:defRPr sz="1400" b="1">
                <a:solidFill>
                  <a:schemeClr val="tx1"/>
                </a:solidFill>
                <a:latin typeface="+mn-lt"/>
              </a:defRPr>
            </a:lvl5pPr>
            <a:lvl6pPr marL="2495550" algn="l" defTabSz="1019175" rtl="0" eaLnBrk="1" fontAlgn="base" hangingPunct="1">
              <a:spcBef>
                <a:spcPct val="25000"/>
              </a:spcBef>
              <a:spcAft>
                <a:spcPct val="0"/>
              </a:spcAft>
              <a:buSzPct val="100000"/>
              <a:buChar char=" "/>
              <a:defRPr sz="1400" b="1">
                <a:solidFill>
                  <a:schemeClr val="tx1"/>
                </a:solidFill>
                <a:latin typeface="+mn-lt"/>
              </a:defRPr>
            </a:lvl6pPr>
            <a:lvl7pPr marL="2952750" algn="l" defTabSz="1019175" rtl="0" eaLnBrk="1" fontAlgn="base" hangingPunct="1">
              <a:spcBef>
                <a:spcPct val="25000"/>
              </a:spcBef>
              <a:spcAft>
                <a:spcPct val="0"/>
              </a:spcAft>
              <a:buSzPct val="100000"/>
              <a:buChar char=" "/>
              <a:defRPr sz="1400" b="1">
                <a:solidFill>
                  <a:schemeClr val="tx1"/>
                </a:solidFill>
                <a:latin typeface="+mn-lt"/>
              </a:defRPr>
            </a:lvl7pPr>
            <a:lvl8pPr marL="3409950" algn="l" defTabSz="1019175" rtl="0" eaLnBrk="1" fontAlgn="base" hangingPunct="1">
              <a:spcBef>
                <a:spcPct val="25000"/>
              </a:spcBef>
              <a:spcAft>
                <a:spcPct val="0"/>
              </a:spcAft>
              <a:buSzPct val="100000"/>
              <a:buChar char=" "/>
              <a:defRPr sz="1400" b="1">
                <a:solidFill>
                  <a:schemeClr val="tx1"/>
                </a:solidFill>
                <a:latin typeface="+mn-lt"/>
              </a:defRPr>
            </a:lvl8pPr>
            <a:lvl9pPr marL="3867150" algn="l" defTabSz="1019175" rtl="0" eaLnBrk="1" fontAlgn="base" hangingPunct="1">
              <a:spcBef>
                <a:spcPct val="25000"/>
              </a:spcBef>
              <a:spcAft>
                <a:spcPct val="0"/>
              </a:spcAft>
              <a:buSzPct val="100000"/>
              <a:buChar char=" "/>
              <a:defRPr sz="1400" b="1">
                <a:solidFill>
                  <a:schemeClr val="tx1"/>
                </a:solidFill>
                <a:latin typeface="+mn-lt"/>
              </a:defRPr>
            </a:lvl9pPr>
          </a:lstStyle>
          <a:p>
            <a:pPr>
              <a:lnSpc>
                <a:spcPts val="1600"/>
              </a:lnSpc>
              <a:spcAft>
                <a:spcPts val="300"/>
              </a:spcAft>
              <a:defRPr/>
            </a:pPr>
            <a:r>
              <a:rPr lang="en-US" sz="1600" kern="0" dirty="0">
                <a:solidFill>
                  <a:sysClr val="windowText" lastClr="000000"/>
                </a:solidFill>
              </a:rPr>
              <a:t>Supervised machine learning approaches require each of these components</a:t>
            </a:r>
            <a:endParaRPr lang="en-US" kern="0" dirty="0">
              <a:solidFill>
                <a:sysClr val="windowText" lastClr="000000"/>
              </a:solidFill>
              <a:latin typeface="Arial"/>
            </a:endParaRPr>
          </a:p>
        </p:txBody>
      </p:sp>
      <p:sp>
        <p:nvSpPr>
          <p:cNvPr id="55" name="Rectangle 54">
            <a:extLst>
              <a:ext uri="{FF2B5EF4-FFF2-40B4-BE49-F238E27FC236}">
                <a16:creationId xmlns="" xmlns:a16="http://schemas.microsoft.com/office/drawing/2014/main" id="{80FF5FFF-9D7A-4DD9-B763-F26B24205C4C}"/>
              </a:ext>
            </a:extLst>
          </p:cNvPr>
          <p:cNvSpPr/>
          <p:nvPr/>
        </p:nvSpPr>
        <p:spPr bwMode="auto">
          <a:xfrm>
            <a:off x="760413" y="1076607"/>
            <a:ext cx="6463512" cy="4314295"/>
          </a:xfrm>
          <a:prstGeom prst="rect">
            <a:avLst/>
          </a:prstGeom>
          <a:noFill/>
          <a:ln w="28575" cap="flat" cmpd="sng" algn="ctr">
            <a:solidFill>
              <a:srgbClr val="C00000"/>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defTabSz="914126"/>
            <a:endParaRPr lang="en-US" sz="1400" b="1" dirty="0"/>
          </a:p>
        </p:txBody>
      </p:sp>
      <p:sp>
        <p:nvSpPr>
          <p:cNvPr id="57" name="TextBox 56">
            <a:extLst>
              <a:ext uri="{FF2B5EF4-FFF2-40B4-BE49-F238E27FC236}">
                <a16:creationId xmlns="" xmlns:a16="http://schemas.microsoft.com/office/drawing/2014/main" id="{1ACE5A21-F60C-4AE5-98E3-0813634DA73F}"/>
              </a:ext>
            </a:extLst>
          </p:cNvPr>
          <p:cNvSpPr txBox="1"/>
          <p:nvPr/>
        </p:nvSpPr>
        <p:spPr>
          <a:xfrm>
            <a:off x="6471946" y="5121297"/>
            <a:ext cx="722317" cy="307697"/>
          </a:xfrm>
          <a:prstGeom prst="rect">
            <a:avLst/>
          </a:prstGeom>
          <a:noFill/>
        </p:spPr>
        <p:txBody>
          <a:bodyPr wrap="square" rtlCol="0">
            <a:spAutoFit/>
          </a:bodyPr>
          <a:lstStyle/>
          <a:p>
            <a:pPr algn="ctr"/>
            <a:r>
              <a:rPr lang="en-US" sz="1400" b="1" dirty="0" smtClean="0">
                <a:solidFill>
                  <a:srgbClr val="C00000"/>
                </a:solidFill>
              </a:rPr>
              <a:t>Focus</a:t>
            </a:r>
            <a:endParaRPr lang="en-US" sz="1400" b="1" dirty="0">
              <a:solidFill>
                <a:srgbClr val="C00000"/>
              </a:solidFill>
            </a:endParaRPr>
          </a:p>
        </p:txBody>
      </p:sp>
    </p:spTree>
    <p:extLst>
      <p:ext uri="{BB962C8B-B14F-4D97-AF65-F5344CB8AC3E}">
        <p14:creationId xmlns:p14="http://schemas.microsoft.com/office/powerpoint/2010/main" val="444412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161" y="-124803"/>
            <a:ext cx="10512862" cy="1325218"/>
          </a:xfrm>
        </p:spPr>
        <p:txBody>
          <a:bodyPr/>
          <a:lstStyle/>
          <a:p>
            <a:pPr algn="ctr"/>
            <a:r>
              <a:rPr lang="en-US" dirty="0"/>
              <a:t>Outline</a:t>
            </a:r>
          </a:p>
        </p:txBody>
      </p:sp>
      <p:sp>
        <p:nvSpPr>
          <p:cNvPr id="4" name="Right Arrow 3"/>
          <p:cNvSpPr/>
          <p:nvPr/>
        </p:nvSpPr>
        <p:spPr>
          <a:xfrm>
            <a:off x="2910716" y="2806227"/>
            <a:ext cx="609441" cy="38851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 name="Content Placeholder 2">
            <a:extLst>
              <a:ext uri="{FF2B5EF4-FFF2-40B4-BE49-F238E27FC236}">
                <a16:creationId xmlns="" xmlns:a16="http://schemas.microsoft.com/office/drawing/2014/main" id="{9597354E-BAFF-4A5C-9340-1D355C61B9BD}"/>
              </a:ext>
            </a:extLst>
          </p:cNvPr>
          <p:cNvSpPr txBox="1">
            <a:spLocks/>
          </p:cNvSpPr>
          <p:nvPr/>
        </p:nvSpPr>
        <p:spPr>
          <a:xfrm>
            <a:off x="3520157" y="2423200"/>
            <a:ext cx="6062780" cy="2225000"/>
          </a:xfrm>
          <a:prstGeom prst="rect">
            <a:avLst/>
          </a:prstGeom>
        </p:spPr>
        <p:txBody>
          <a:bodyPr>
            <a:noAutofit/>
          </a:bodyPr>
          <a:lst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a:lstStyle>
          <a:p>
            <a:r>
              <a:rPr lang="en-US" sz="2399" kern="0" dirty="0"/>
              <a:t>Introduction</a:t>
            </a:r>
          </a:p>
          <a:p>
            <a:r>
              <a:rPr lang="en-US" sz="2399" kern="0" dirty="0" smtClean="0"/>
              <a:t>Color Spaces</a:t>
            </a:r>
            <a:endParaRPr lang="en-US" sz="2399" kern="0" dirty="0"/>
          </a:p>
          <a:p>
            <a:r>
              <a:rPr lang="en-US" sz="2399" kern="0" dirty="0" smtClean="0"/>
              <a:t>Images as Vectors</a:t>
            </a:r>
            <a:endParaRPr lang="en-US" sz="2399" kern="0" dirty="0"/>
          </a:p>
          <a:p>
            <a:r>
              <a:rPr lang="en-US" sz="2399" kern="0" dirty="0" smtClean="0"/>
              <a:t>K-means Clustering</a:t>
            </a:r>
          </a:p>
          <a:p>
            <a:r>
              <a:rPr lang="en-US" sz="2399" kern="0" dirty="0" smtClean="0"/>
              <a:t>Summary</a:t>
            </a:r>
            <a:endParaRPr lang="en-US" sz="2399" kern="0" dirty="0"/>
          </a:p>
        </p:txBody>
      </p:sp>
    </p:spTree>
    <p:extLst>
      <p:ext uri="{BB962C8B-B14F-4D97-AF65-F5344CB8AC3E}">
        <p14:creationId xmlns:p14="http://schemas.microsoft.com/office/powerpoint/2010/main" val="532148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6622" y="1009061"/>
            <a:ext cx="4657190" cy="5239339"/>
          </a:xfrm>
          <a:prstGeom prst="rect">
            <a:avLst/>
          </a:prstGeom>
        </p:spPr>
      </p:pic>
      <p:sp>
        <p:nvSpPr>
          <p:cNvPr id="2" name="Title 1"/>
          <p:cNvSpPr>
            <a:spLocks noGrp="1"/>
          </p:cNvSpPr>
          <p:nvPr>
            <p:ph type="title"/>
          </p:nvPr>
        </p:nvSpPr>
        <p:spPr/>
        <p:txBody>
          <a:bodyPr/>
          <a:lstStyle/>
          <a:p>
            <a:r>
              <a:rPr lang="en-US" dirty="0" smtClean="0"/>
              <a:t>Chromaticity Diagram</a:t>
            </a:r>
            <a:endParaRPr lang="en-US" dirty="0"/>
          </a:p>
        </p:txBody>
      </p:sp>
      <p:sp>
        <p:nvSpPr>
          <p:cNvPr id="5" name="TextBox 4"/>
          <p:cNvSpPr txBox="1"/>
          <p:nvPr/>
        </p:nvSpPr>
        <p:spPr>
          <a:xfrm>
            <a:off x="5789612" y="1472418"/>
            <a:ext cx="6172200" cy="964367"/>
          </a:xfrm>
          <a:prstGeom prst="rect">
            <a:avLst/>
          </a:prstGeom>
          <a:noFill/>
        </p:spPr>
        <p:txBody>
          <a:bodyPr wrap="square" rtlCol="0">
            <a:spAutoFit/>
          </a:bodyPr>
          <a:lstStyle/>
          <a:p>
            <a:pPr marL="285750" indent="-285750">
              <a:spcAft>
                <a:spcPts val="2000"/>
              </a:spcAft>
              <a:buFont typeface="Arial" panose="020B0604020202020204" pitchFamily="34" charset="0"/>
              <a:buChar char="•"/>
            </a:pPr>
            <a:r>
              <a:rPr lang="en-US" sz="2000" b="1" dirty="0" smtClean="0"/>
              <a:t>Pure “monochromatic” colors along border</a:t>
            </a:r>
            <a:endParaRPr lang="en-US" sz="2000" b="1" dirty="0"/>
          </a:p>
          <a:p>
            <a:pPr marL="285750" indent="-285750">
              <a:spcAft>
                <a:spcPts val="2000"/>
              </a:spcAft>
              <a:buFont typeface="Arial" panose="020B0604020202020204" pitchFamily="34" charset="0"/>
              <a:buChar char="•"/>
            </a:pPr>
            <a:r>
              <a:rPr lang="en-US" sz="2000" b="1" dirty="0" smtClean="0"/>
              <a:t>Represents </a:t>
            </a:r>
            <a:r>
              <a:rPr lang="en-US" sz="2000" b="1" i="1" dirty="0" smtClean="0"/>
              <a:t>only</a:t>
            </a:r>
            <a:r>
              <a:rPr lang="en-US" sz="2000" b="1" dirty="0" smtClean="0"/>
              <a:t> colors (not brightness</a:t>
            </a:r>
            <a:r>
              <a:rPr lang="en-US" sz="2000" b="1" dirty="0" smtClean="0"/>
              <a:t>)</a:t>
            </a:r>
            <a:endParaRPr lang="en-US" sz="2000" b="1" dirty="0" smtClean="0"/>
          </a:p>
        </p:txBody>
      </p:sp>
      <p:sp>
        <p:nvSpPr>
          <p:cNvPr id="7" name="Freeform 6"/>
          <p:cNvSpPr/>
          <p:nvPr/>
        </p:nvSpPr>
        <p:spPr bwMode="auto">
          <a:xfrm>
            <a:off x="873086" y="1535066"/>
            <a:ext cx="3781583" cy="4235561"/>
          </a:xfrm>
          <a:custGeom>
            <a:avLst/>
            <a:gdLst>
              <a:gd name="connsiteX0" fmla="*/ 902131 w 3827839"/>
              <a:gd name="connsiteY0" fmla="*/ 4327629 h 4327629"/>
              <a:gd name="connsiteX1" fmla="*/ 821015 w 3827839"/>
              <a:gd name="connsiteY1" fmla="*/ 4290758 h 4327629"/>
              <a:gd name="connsiteX2" fmla="*/ 732525 w 3827839"/>
              <a:gd name="connsiteY2" fmla="*/ 4202268 h 4327629"/>
              <a:gd name="connsiteX3" fmla="*/ 599789 w 3827839"/>
              <a:gd name="connsiteY3" fmla="*/ 3973668 h 4327629"/>
              <a:gd name="connsiteX4" fmla="*/ 444931 w 3827839"/>
              <a:gd name="connsiteY4" fmla="*/ 3619706 h 4327629"/>
              <a:gd name="connsiteX5" fmla="*/ 356441 w 3827839"/>
              <a:gd name="connsiteY5" fmla="*/ 3317364 h 4327629"/>
              <a:gd name="connsiteX6" fmla="*/ 275325 w 3827839"/>
              <a:gd name="connsiteY6" fmla="*/ 3007648 h 4327629"/>
              <a:gd name="connsiteX7" fmla="*/ 201583 w 3827839"/>
              <a:gd name="connsiteY7" fmla="*/ 2668435 h 4327629"/>
              <a:gd name="connsiteX8" fmla="*/ 135215 w 3827839"/>
              <a:gd name="connsiteY8" fmla="*/ 2314474 h 4327629"/>
              <a:gd name="connsiteX9" fmla="*/ 54099 w 3827839"/>
              <a:gd name="connsiteY9" fmla="*/ 1695042 h 4327629"/>
              <a:gd name="connsiteX10" fmla="*/ 2480 w 3827839"/>
              <a:gd name="connsiteY10" fmla="*/ 1164100 h 4327629"/>
              <a:gd name="connsiteX11" fmla="*/ 9854 w 3827839"/>
              <a:gd name="connsiteY11" fmla="*/ 957622 h 4327629"/>
              <a:gd name="connsiteX12" fmla="*/ 24602 w 3827839"/>
              <a:gd name="connsiteY12" fmla="*/ 670029 h 4327629"/>
              <a:gd name="connsiteX13" fmla="*/ 68847 w 3827839"/>
              <a:gd name="connsiteY13" fmla="*/ 419306 h 4327629"/>
              <a:gd name="connsiteX14" fmla="*/ 172086 w 3827839"/>
              <a:gd name="connsiteY14" fmla="*/ 146461 h 4327629"/>
              <a:gd name="connsiteX15" fmla="*/ 326944 w 3827839"/>
              <a:gd name="connsiteY15" fmla="*/ 21100 h 4327629"/>
              <a:gd name="connsiteX16" fmla="*/ 444931 w 3827839"/>
              <a:gd name="connsiteY16" fmla="*/ 6351 h 4327629"/>
              <a:gd name="connsiteX17" fmla="*/ 673531 w 3827839"/>
              <a:gd name="connsiteY17" fmla="*/ 87468 h 4327629"/>
              <a:gd name="connsiteX18" fmla="*/ 909506 w 3827839"/>
              <a:gd name="connsiteY18" fmla="*/ 220203 h 4327629"/>
              <a:gd name="connsiteX19" fmla="*/ 1197099 w 3827839"/>
              <a:gd name="connsiteY19" fmla="*/ 426680 h 4327629"/>
              <a:gd name="connsiteX20" fmla="*/ 1477318 w 3827839"/>
              <a:gd name="connsiteY20" fmla="*/ 662655 h 4327629"/>
              <a:gd name="connsiteX21" fmla="*/ 1956641 w 3827839"/>
              <a:gd name="connsiteY21" fmla="*/ 1105106 h 4327629"/>
              <a:gd name="connsiteX22" fmla="*/ 2856293 w 3827839"/>
              <a:gd name="connsiteY22" fmla="*/ 2019506 h 4327629"/>
              <a:gd name="connsiteX23" fmla="*/ 3814938 w 3827839"/>
              <a:gd name="connsiteY23" fmla="*/ 2978151 h 4327629"/>
              <a:gd name="connsiteX24" fmla="*/ 3431480 w 3827839"/>
              <a:gd name="connsiteY24" fmla="*/ 2602068 h 4327629"/>
              <a:gd name="connsiteX25" fmla="*/ 3755944 w 3827839"/>
              <a:gd name="connsiteY25" fmla="*/ 2911784 h 4327629"/>
              <a:gd name="connsiteX26" fmla="*/ 3807564 w 3827839"/>
              <a:gd name="connsiteY26" fmla="*/ 2985526 h 4327629"/>
              <a:gd name="connsiteX27" fmla="*/ 3778067 w 3827839"/>
              <a:gd name="connsiteY27" fmla="*/ 2992900 h 4327629"/>
              <a:gd name="connsiteX28" fmla="*/ 902131 w 3827839"/>
              <a:gd name="connsiteY28" fmla="*/ 4327629 h 4327629"/>
              <a:gd name="connsiteX0" fmla="*/ 902131 w 3819709"/>
              <a:gd name="connsiteY0" fmla="*/ 4327629 h 4327629"/>
              <a:gd name="connsiteX1" fmla="*/ 821015 w 3819709"/>
              <a:gd name="connsiteY1" fmla="*/ 4290758 h 4327629"/>
              <a:gd name="connsiteX2" fmla="*/ 732525 w 3819709"/>
              <a:gd name="connsiteY2" fmla="*/ 4202268 h 4327629"/>
              <a:gd name="connsiteX3" fmla="*/ 599789 w 3819709"/>
              <a:gd name="connsiteY3" fmla="*/ 3973668 h 4327629"/>
              <a:gd name="connsiteX4" fmla="*/ 444931 w 3819709"/>
              <a:gd name="connsiteY4" fmla="*/ 3619706 h 4327629"/>
              <a:gd name="connsiteX5" fmla="*/ 356441 w 3819709"/>
              <a:gd name="connsiteY5" fmla="*/ 3317364 h 4327629"/>
              <a:gd name="connsiteX6" fmla="*/ 275325 w 3819709"/>
              <a:gd name="connsiteY6" fmla="*/ 3007648 h 4327629"/>
              <a:gd name="connsiteX7" fmla="*/ 201583 w 3819709"/>
              <a:gd name="connsiteY7" fmla="*/ 2668435 h 4327629"/>
              <a:gd name="connsiteX8" fmla="*/ 135215 w 3819709"/>
              <a:gd name="connsiteY8" fmla="*/ 2314474 h 4327629"/>
              <a:gd name="connsiteX9" fmla="*/ 54099 w 3819709"/>
              <a:gd name="connsiteY9" fmla="*/ 1695042 h 4327629"/>
              <a:gd name="connsiteX10" fmla="*/ 2480 w 3819709"/>
              <a:gd name="connsiteY10" fmla="*/ 1164100 h 4327629"/>
              <a:gd name="connsiteX11" fmla="*/ 9854 w 3819709"/>
              <a:gd name="connsiteY11" fmla="*/ 957622 h 4327629"/>
              <a:gd name="connsiteX12" fmla="*/ 24602 w 3819709"/>
              <a:gd name="connsiteY12" fmla="*/ 670029 h 4327629"/>
              <a:gd name="connsiteX13" fmla="*/ 68847 w 3819709"/>
              <a:gd name="connsiteY13" fmla="*/ 419306 h 4327629"/>
              <a:gd name="connsiteX14" fmla="*/ 172086 w 3819709"/>
              <a:gd name="connsiteY14" fmla="*/ 146461 h 4327629"/>
              <a:gd name="connsiteX15" fmla="*/ 326944 w 3819709"/>
              <a:gd name="connsiteY15" fmla="*/ 21100 h 4327629"/>
              <a:gd name="connsiteX16" fmla="*/ 444931 w 3819709"/>
              <a:gd name="connsiteY16" fmla="*/ 6351 h 4327629"/>
              <a:gd name="connsiteX17" fmla="*/ 673531 w 3819709"/>
              <a:gd name="connsiteY17" fmla="*/ 87468 h 4327629"/>
              <a:gd name="connsiteX18" fmla="*/ 909506 w 3819709"/>
              <a:gd name="connsiteY18" fmla="*/ 220203 h 4327629"/>
              <a:gd name="connsiteX19" fmla="*/ 1197099 w 3819709"/>
              <a:gd name="connsiteY19" fmla="*/ 426680 h 4327629"/>
              <a:gd name="connsiteX20" fmla="*/ 1477318 w 3819709"/>
              <a:gd name="connsiteY20" fmla="*/ 662655 h 4327629"/>
              <a:gd name="connsiteX21" fmla="*/ 1956641 w 3819709"/>
              <a:gd name="connsiteY21" fmla="*/ 1105106 h 4327629"/>
              <a:gd name="connsiteX22" fmla="*/ 2856293 w 3819709"/>
              <a:gd name="connsiteY22" fmla="*/ 2019506 h 4327629"/>
              <a:gd name="connsiteX23" fmla="*/ 3814938 w 3819709"/>
              <a:gd name="connsiteY23" fmla="*/ 2978151 h 4327629"/>
              <a:gd name="connsiteX24" fmla="*/ 3247125 w 3819709"/>
              <a:gd name="connsiteY24" fmla="*/ 2941281 h 4327629"/>
              <a:gd name="connsiteX25" fmla="*/ 3755944 w 3819709"/>
              <a:gd name="connsiteY25" fmla="*/ 2911784 h 4327629"/>
              <a:gd name="connsiteX26" fmla="*/ 3807564 w 3819709"/>
              <a:gd name="connsiteY26" fmla="*/ 2985526 h 4327629"/>
              <a:gd name="connsiteX27" fmla="*/ 3778067 w 3819709"/>
              <a:gd name="connsiteY27" fmla="*/ 2992900 h 4327629"/>
              <a:gd name="connsiteX28" fmla="*/ 902131 w 3819709"/>
              <a:gd name="connsiteY28" fmla="*/ 4327629 h 4327629"/>
              <a:gd name="connsiteX0" fmla="*/ 902131 w 3869292"/>
              <a:gd name="connsiteY0" fmla="*/ 4327629 h 4327629"/>
              <a:gd name="connsiteX1" fmla="*/ 821015 w 3869292"/>
              <a:gd name="connsiteY1" fmla="*/ 4290758 h 4327629"/>
              <a:gd name="connsiteX2" fmla="*/ 732525 w 3869292"/>
              <a:gd name="connsiteY2" fmla="*/ 4202268 h 4327629"/>
              <a:gd name="connsiteX3" fmla="*/ 599789 w 3869292"/>
              <a:gd name="connsiteY3" fmla="*/ 3973668 h 4327629"/>
              <a:gd name="connsiteX4" fmla="*/ 444931 w 3869292"/>
              <a:gd name="connsiteY4" fmla="*/ 3619706 h 4327629"/>
              <a:gd name="connsiteX5" fmla="*/ 356441 w 3869292"/>
              <a:gd name="connsiteY5" fmla="*/ 3317364 h 4327629"/>
              <a:gd name="connsiteX6" fmla="*/ 275325 w 3869292"/>
              <a:gd name="connsiteY6" fmla="*/ 3007648 h 4327629"/>
              <a:gd name="connsiteX7" fmla="*/ 201583 w 3869292"/>
              <a:gd name="connsiteY7" fmla="*/ 2668435 h 4327629"/>
              <a:gd name="connsiteX8" fmla="*/ 135215 w 3869292"/>
              <a:gd name="connsiteY8" fmla="*/ 2314474 h 4327629"/>
              <a:gd name="connsiteX9" fmla="*/ 54099 w 3869292"/>
              <a:gd name="connsiteY9" fmla="*/ 1695042 h 4327629"/>
              <a:gd name="connsiteX10" fmla="*/ 2480 w 3869292"/>
              <a:gd name="connsiteY10" fmla="*/ 1164100 h 4327629"/>
              <a:gd name="connsiteX11" fmla="*/ 9854 w 3869292"/>
              <a:gd name="connsiteY11" fmla="*/ 957622 h 4327629"/>
              <a:gd name="connsiteX12" fmla="*/ 24602 w 3869292"/>
              <a:gd name="connsiteY12" fmla="*/ 670029 h 4327629"/>
              <a:gd name="connsiteX13" fmla="*/ 68847 w 3869292"/>
              <a:gd name="connsiteY13" fmla="*/ 419306 h 4327629"/>
              <a:gd name="connsiteX14" fmla="*/ 172086 w 3869292"/>
              <a:gd name="connsiteY14" fmla="*/ 146461 h 4327629"/>
              <a:gd name="connsiteX15" fmla="*/ 326944 w 3869292"/>
              <a:gd name="connsiteY15" fmla="*/ 21100 h 4327629"/>
              <a:gd name="connsiteX16" fmla="*/ 444931 w 3869292"/>
              <a:gd name="connsiteY16" fmla="*/ 6351 h 4327629"/>
              <a:gd name="connsiteX17" fmla="*/ 673531 w 3869292"/>
              <a:gd name="connsiteY17" fmla="*/ 87468 h 4327629"/>
              <a:gd name="connsiteX18" fmla="*/ 909506 w 3869292"/>
              <a:gd name="connsiteY18" fmla="*/ 220203 h 4327629"/>
              <a:gd name="connsiteX19" fmla="*/ 1197099 w 3869292"/>
              <a:gd name="connsiteY19" fmla="*/ 426680 h 4327629"/>
              <a:gd name="connsiteX20" fmla="*/ 1477318 w 3869292"/>
              <a:gd name="connsiteY20" fmla="*/ 662655 h 4327629"/>
              <a:gd name="connsiteX21" fmla="*/ 1956641 w 3869292"/>
              <a:gd name="connsiteY21" fmla="*/ 1105106 h 4327629"/>
              <a:gd name="connsiteX22" fmla="*/ 2856293 w 3869292"/>
              <a:gd name="connsiteY22" fmla="*/ 2019506 h 4327629"/>
              <a:gd name="connsiteX23" fmla="*/ 3814938 w 3869292"/>
              <a:gd name="connsiteY23" fmla="*/ 2978151 h 4327629"/>
              <a:gd name="connsiteX24" fmla="*/ 3755944 w 3869292"/>
              <a:gd name="connsiteY24" fmla="*/ 2911784 h 4327629"/>
              <a:gd name="connsiteX25" fmla="*/ 3807564 w 3869292"/>
              <a:gd name="connsiteY25" fmla="*/ 2985526 h 4327629"/>
              <a:gd name="connsiteX26" fmla="*/ 3778067 w 3869292"/>
              <a:gd name="connsiteY26" fmla="*/ 2992900 h 4327629"/>
              <a:gd name="connsiteX27" fmla="*/ 902131 w 3869292"/>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778067 w 3816411"/>
              <a:gd name="connsiteY26" fmla="*/ 2992900 h 4327629"/>
              <a:gd name="connsiteX27" fmla="*/ 902131 w 3816411"/>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062770 w 3816411"/>
              <a:gd name="connsiteY26" fmla="*/ 3309990 h 4327629"/>
              <a:gd name="connsiteX27" fmla="*/ 902131 w 3816411"/>
              <a:gd name="connsiteY27" fmla="*/ 4327629 h 4327629"/>
              <a:gd name="connsiteX0" fmla="*/ 902131 w 3816582"/>
              <a:gd name="connsiteY0" fmla="*/ 4327629 h 4327629"/>
              <a:gd name="connsiteX1" fmla="*/ 821015 w 3816582"/>
              <a:gd name="connsiteY1" fmla="*/ 4290758 h 4327629"/>
              <a:gd name="connsiteX2" fmla="*/ 732525 w 3816582"/>
              <a:gd name="connsiteY2" fmla="*/ 4202268 h 4327629"/>
              <a:gd name="connsiteX3" fmla="*/ 599789 w 3816582"/>
              <a:gd name="connsiteY3" fmla="*/ 3973668 h 4327629"/>
              <a:gd name="connsiteX4" fmla="*/ 444931 w 3816582"/>
              <a:gd name="connsiteY4" fmla="*/ 3619706 h 4327629"/>
              <a:gd name="connsiteX5" fmla="*/ 356441 w 3816582"/>
              <a:gd name="connsiteY5" fmla="*/ 3317364 h 4327629"/>
              <a:gd name="connsiteX6" fmla="*/ 275325 w 3816582"/>
              <a:gd name="connsiteY6" fmla="*/ 3007648 h 4327629"/>
              <a:gd name="connsiteX7" fmla="*/ 201583 w 3816582"/>
              <a:gd name="connsiteY7" fmla="*/ 2668435 h 4327629"/>
              <a:gd name="connsiteX8" fmla="*/ 135215 w 3816582"/>
              <a:gd name="connsiteY8" fmla="*/ 2314474 h 4327629"/>
              <a:gd name="connsiteX9" fmla="*/ 54099 w 3816582"/>
              <a:gd name="connsiteY9" fmla="*/ 1695042 h 4327629"/>
              <a:gd name="connsiteX10" fmla="*/ 2480 w 3816582"/>
              <a:gd name="connsiteY10" fmla="*/ 1164100 h 4327629"/>
              <a:gd name="connsiteX11" fmla="*/ 9854 w 3816582"/>
              <a:gd name="connsiteY11" fmla="*/ 957622 h 4327629"/>
              <a:gd name="connsiteX12" fmla="*/ 24602 w 3816582"/>
              <a:gd name="connsiteY12" fmla="*/ 670029 h 4327629"/>
              <a:gd name="connsiteX13" fmla="*/ 68847 w 3816582"/>
              <a:gd name="connsiteY13" fmla="*/ 419306 h 4327629"/>
              <a:gd name="connsiteX14" fmla="*/ 172086 w 3816582"/>
              <a:gd name="connsiteY14" fmla="*/ 146461 h 4327629"/>
              <a:gd name="connsiteX15" fmla="*/ 326944 w 3816582"/>
              <a:gd name="connsiteY15" fmla="*/ 21100 h 4327629"/>
              <a:gd name="connsiteX16" fmla="*/ 444931 w 3816582"/>
              <a:gd name="connsiteY16" fmla="*/ 6351 h 4327629"/>
              <a:gd name="connsiteX17" fmla="*/ 673531 w 3816582"/>
              <a:gd name="connsiteY17" fmla="*/ 87468 h 4327629"/>
              <a:gd name="connsiteX18" fmla="*/ 909506 w 3816582"/>
              <a:gd name="connsiteY18" fmla="*/ 220203 h 4327629"/>
              <a:gd name="connsiteX19" fmla="*/ 1197099 w 3816582"/>
              <a:gd name="connsiteY19" fmla="*/ 426680 h 4327629"/>
              <a:gd name="connsiteX20" fmla="*/ 1477318 w 3816582"/>
              <a:gd name="connsiteY20" fmla="*/ 662655 h 4327629"/>
              <a:gd name="connsiteX21" fmla="*/ 1956641 w 3816582"/>
              <a:gd name="connsiteY21" fmla="*/ 1105106 h 4327629"/>
              <a:gd name="connsiteX22" fmla="*/ 2856293 w 3816582"/>
              <a:gd name="connsiteY22" fmla="*/ 2019506 h 4327629"/>
              <a:gd name="connsiteX23" fmla="*/ 3814938 w 3816582"/>
              <a:gd name="connsiteY23" fmla="*/ 2978151 h 4327629"/>
              <a:gd name="connsiteX24" fmla="*/ 3092267 w 3816582"/>
              <a:gd name="connsiteY24" fmla="*/ 2897035 h 4327629"/>
              <a:gd name="connsiteX25" fmla="*/ 3313493 w 3816582"/>
              <a:gd name="connsiteY25" fmla="*/ 2343971 h 4327629"/>
              <a:gd name="connsiteX26" fmla="*/ 3062770 w 3816582"/>
              <a:gd name="connsiteY26" fmla="*/ 3309990 h 4327629"/>
              <a:gd name="connsiteX27" fmla="*/ 902131 w 3816582"/>
              <a:gd name="connsiteY27" fmla="*/ 4327629 h 4327629"/>
              <a:gd name="connsiteX0" fmla="*/ 902131 w 3816871"/>
              <a:gd name="connsiteY0" fmla="*/ 4327629 h 4327629"/>
              <a:gd name="connsiteX1" fmla="*/ 821015 w 3816871"/>
              <a:gd name="connsiteY1" fmla="*/ 4290758 h 4327629"/>
              <a:gd name="connsiteX2" fmla="*/ 732525 w 3816871"/>
              <a:gd name="connsiteY2" fmla="*/ 4202268 h 4327629"/>
              <a:gd name="connsiteX3" fmla="*/ 599789 w 3816871"/>
              <a:gd name="connsiteY3" fmla="*/ 3973668 h 4327629"/>
              <a:gd name="connsiteX4" fmla="*/ 444931 w 3816871"/>
              <a:gd name="connsiteY4" fmla="*/ 3619706 h 4327629"/>
              <a:gd name="connsiteX5" fmla="*/ 356441 w 3816871"/>
              <a:gd name="connsiteY5" fmla="*/ 3317364 h 4327629"/>
              <a:gd name="connsiteX6" fmla="*/ 275325 w 3816871"/>
              <a:gd name="connsiteY6" fmla="*/ 3007648 h 4327629"/>
              <a:gd name="connsiteX7" fmla="*/ 201583 w 3816871"/>
              <a:gd name="connsiteY7" fmla="*/ 2668435 h 4327629"/>
              <a:gd name="connsiteX8" fmla="*/ 135215 w 3816871"/>
              <a:gd name="connsiteY8" fmla="*/ 2314474 h 4327629"/>
              <a:gd name="connsiteX9" fmla="*/ 54099 w 3816871"/>
              <a:gd name="connsiteY9" fmla="*/ 1695042 h 4327629"/>
              <a:gd name="connsiteX10" fmla="*/ 2480 w 3816871"/>
              <a:gd name="connsiteY10" fmla="*/ 1164100 h 4327629"/>
              <a:gd name="connsiteX11" fmla="*/ 9854 w 3816871"/>
              <a:gd name="connsiteY11" fmla="*/ 957622 h 4327629"/>
              <a:gd name="connsiteX12" fmla="*/ 24602 w 3816871"/>
              <a:gd name="connsiteY12" fmla="*/ 670029 h 4327629"/>
              <a:gd name="connsiteX13" fmla="*/ 68847 w 3816871"/>
              <a:gd name="connsiteY13" fmla="*/ 419306 h 4327629"/>
              <a:gd name="connsiteX14" fmla="*/ 172086 w 3816871"/>
              <a:gd name="connsiteY14" fmla="*/ 146461 h 4327629"/>
              <a:gd name="connsiteX15" fmla="*/ 326944 w 3816871"/>
              <a:gd name="connsiteY15" fmla="*/ 21100 h 4327629"/>
              <a:gd name="connsiteX16" fmla="*/ 444931 w 3816871"/>
              <a:gd name="connsiteY16" fmla="*/ 6351 h 4327629"/>
              <a:gd name="connsiteX17" fmla="*/ 673531 w 3816871"/>
              <a:gd name="connsiteY17" fmla="*/ 87468 h 4327629"/>
              <a:gd name="connsiteX18" fmla="*/ 909506 w 3816871"/>
              <a:gd name="connsiteY18" fmla="*/ 220203 h 4327629"/>
              <a:gd name="connsiteX19" fmla="*/ 1197099 w 3816871"/>
              <a:gd name="connsiteY19" fmla="*/ 426680 h 4327629"/>
              <a:gd name="connsiteX20" fmla="*/ 1477318 w 3816871"/>
              <a:gd name="connsiteY20" fmla="*/ 662655 h 4327629"/>
              <a:gd name="connsiteX21" fmla="*/ 1956641 w 3816871"/>
              <a:gd name="connsiteY21" fmla="*/ 1105106 h 4327629"/>
              <a:gd name="connsiteX22" fmla="*/ 2856293 w 3816871"/>
              <a:gd name="connsiteY22" fmla="*/ 2019506 h 4327629"/>
              <a:gd name="connsiteX23" fmla="*/ 3814938 w 3816871"/>
              <a:gd name="connsiteY23" fmla="*/ 2978151 h 4327629"/>
              <a:gd name="connsiteX24" fmla="*/ 3092267 w 3816871"/>
              <a:gd name="connsiteY24" fmla="*/ 2897035 h 4327629"/>
              <a:gd name="connsiteX25" fmla="*/ 2671939 w 3816871"/>
              <a:gd name="connsiteY25" fmla="*/ 2963403 h 4327629"/>
              <a:gd name="connsiteX26" fmla="*/ 3062770 w 3816871"/>
              <a:gd name="connsiteY26" fmla="*/ 3309990 h 4327629"/>
              <a:gd name="connsiteX27" fmla="*/ 902131 w 3816871"/>
              <a:gd name="connsiteY27" fmla="*/ 4327629 h 4327629"/>
              <a:gd name="connsiteX0" fmla="*/ 902131 w 3633180"/>
              <a:gd name="connsiteY0" fmla="*/ 4327629 h 4327629"/>
              <a:gd name="connsiteX1" fmla="*/ 821015 w 3633180"/>
              <a:gd name="connsiteY1" fmla="*/ 4290758 h 4327629"/>
              <a:gd name="connsiteX2" fmla="*/ 732525 w 3633180"/>
              <a:gd name="connsiteY2" fmla="*/ 4202268 h 4327629"/>
              <a:gd name="connsiteX3" fmla="*/ 599789 w 3633180"/>
              <a:gd name="connsiteY3" fmla="*/ 3973668 h 4327629"/>
              <a:gd name="connsiteX4" fmla="*/ 444931 w 3633180"/>
              <a:gd name="connsiteY4" fmla="*/ 3619706 h 4327629"/>
              <a:gd name="connsiteX5" fmla="*/ 356441 w 3633180"/>
              <a:gd name="connsiteY5" fmla="*/ 3317364 h 4327629"/>
              <a:gd name="connsiteX6" fmla="*/ 275325 w 3633180"/>
              <a:gd name="connsiteY6" fmla="*/ 3007648 h 4327629"/>
              <a:gd name="connsiteX7" fmla="*/ 201583 w 3633180"/>
              <a:gd name="connsiteY7" fmla="*/ 2668435 h 4327629"/>
              <a:gd name="connsiteX8" fmla="*/ 135215 w 3633180"/>
              <a:gd name="connsiteY8" fmla="*/ 2314474 h 4327629"/>
              <a:gd name="connsiteX9" fmla="*/ 54099 w 3633180"/>
              <a:gd name="connsiteY9" fmla="*/ 1695042 h 4327629"/>
              <a:gd name="connsiteX10" fmla="*/ 2480 w 3633180"/>
              <a:gd name="connsiteY10" fmla="*/ 1164100 h 4327629"/>
              <a:gd name="connsiteX11" fmla="*/ 9854 w 3633180"/>
              <a:gd name="connsiteY11" fmla="*/ 957622 h 4327629"/>
              <a:gd name="connsiteX12" fmla="*/ 24602 w 3633180"/>
              <a:gd name="connsiteY12" fmla="*/ 670029 h 4327629"/>
              <a:gd name="connsiteX13" fmla="*/ 68847 w 3633180"/>
              <a:gd name="connsiteY13" fmla="*/ 419306 h 4327629"/>
              <a:gd name="connsiteX14" fmla="*/ 172086 w 3633180"/>
              <a:gd name="connsiteY14" fmla="*/ 146461 h 4327629"/>
              <a:gd name="connsiteX15" fmla="*/ 326944 w 3633180"/>
              <a:gd name="connsiteY15" fmla="*/ 21100 h 4327629"/>
              <a:gd name="connsiteX16" fmla="*/ 444931 w 3633180"/>
              <a:gd name="connsiteY16" fmla="*/ 6351 h 4327629"/>
              <a:gd name="connsiteX17" fmla="*/ 673531 w 3633180"/>
              <a:gd name="connsiteY17" fmla="*/ 87468 h 4327629"/>
              <a:gd name="connsiteX18" fmla="*/ 909506 w 3633180"/>
              <a:gd name="connsiteY18" fmla="*/ 220203 h 4327629"/>
              <a:gd name="connsiteX19" fmla="*/ 1197099 w 3633180"/>
              <a:gd name="connsiteY19" fmla="*/ 426680 h 4327629"/>
              <a:gd name="connsiteX20" fmla="*/ 1477318 w 3633180"/>
              <a:gd name="connsiteY20" fmla="*/ 662655 h 4327629"/>
              <a:gd name="connsiteX21" fmla="*/ 1956641 w 3633180"/>
              <a:gd name="connsiteY21" fmla="*/ 1105106 h 4327629"/>
              <a:gd name="connsiteX22" fmla="*/ 2856293 w 3633180"/>
              <a:gd name="connsiteY22" fmla="*/ 2019506 h 4327629"/>
              <a:gd name="connsiteX23" fmla="*/ 3630583 w 3633180"/>
              <a:gd name="connsiteY23" fmla="*/ 2756925 h 4327629"/>
              <a:gd name="connsiteX24" fmla="*/ 3092267 w 3633180"/>
              <a:gd name="connsiteY24" fmla="*/ 2897035 h 4327629"/>
              <a:gd name="connsiteX25" fmla="*/ 2671939 w 3633180"/>
              <a:gd name="connsiteY25" fmla="*/ 2963403 h 4327629"/>
              <a:gd name="connsiteX26" fmla="*/ 3062770 w 3633180"/>
              <a:gd name="connsiteY26" fmla="*/ 3309990 h 4327629"/>
              <a:gd name="connsiteX27" fmla="*/ 902131 w 3633180"/>
              <a:gd name="connsiteY27" fmla="*/ 4327629 h 4327629"/>
              <a:gd name="connsiteX0" fmla="*/ 902131 w 3851745"/>
              <a:gd name="connsiteY0" fmla="*/ 4327629 h 4327629"/>
              <a:gd name="connsiteX1" fmla="*/ 821015 w 3851745"/>
              <a:gd name="connsiteY1" fmla="*/ 4290758 h 4327629"/>
              <a:gd name="connsiteX2" fmla="*/ 732525 w 3851745"/>
              <a:gd name="connsiteY2" fmla="*/ 4202268 h 4327629"/>
              <a:gd name="connsiteX3" fmla="*/ 599789 w 3851745"/>
              <a:gd name="connsiteY3" fmla="*/ 3973668 h 4327629"/>
              <a:gd name="connsiteX4" fmla="*/ 444931 w 3851745"/>
              <a:gd name="connsiteY4" fmla="*/ 3619706 h 4327629"/>
              <a:gd name="connsiteX5" fmla="*/ 356441 w 3851745"/>
              <a:gd name="connsiteY5" fmla="*/ 3317364 h 4327629"/>
              <a:gd name="connsiteX6" fmla="*/ 275325 w 3851745"/>
              <a:gd name="connsiteY6" fmla="*/ 3007648 h 4327629"/>
              <a:gd name="connsiteX7" fmla="*/ 201583 w 3851745"/>
              <a:gd name="connsiteY7" fmla="*/ 2668435 h 4327629"/>
              <a:gd name="connsiteX8" fmla="*/ 135215 w 3851745"/>
              <a:gd name="connsiteY8" fmla="*/ 2314474 h 4327629"/>
              <a:gd name="connsiteX9" fmla="*/ 54099 w 3851745"/>
              <a:gd name="connsiteY9" fmla="*/ 1695042 h 4327629"/>
              <a:gd name="connsiteX10" fmla="*/ 2480 w 3851745"/>
              <a:gd name="connsiteY10" fmla="*/ 1164100 h 4327629"/>
              <a:gd name="connsiteX11" fmla="*/ 9854 w 3851745"/>
              <a:gd name="connsiteY11" fmla="*/ 957622 h 4327629"/>
              <a:gd name="connsiteX12" fmla="*/ 24602 w 3851745"/>
              <a:gd name="connsiteY12" fmla="*/ 670029 h 4327629"/>
              <a:gd name="connsiteX13" fmla="*/ 68847 w 3851745"/>
              <a:gd name="connsiteY13" fmla="*/ 419306 h 4327629"/>
              <a:gd name="connsiteX14" fmla="*/ 172086 w 3851745"/>
              <a:gd name="connsiteY14" fmla="*/ 146461 h 4327629"/>
              <a:gd name="connsiteX15" fmla="*/ 326944 w 3851745"/>
              <a:gd name="connsiteY15" fmla="*/ 21100 h 4327629"/>
              <a:gd name="connsiteX16" fmla="*/ 444931 w 3851745"/>
              <a:gd name="connsiteY16" fmla="*/ 6351 h 4327629"/>
              <a:gd name="connsiteX17" fmla="*/ 673531 w 3851745"/>
              <a:gd name="connsiteY17" fmla="*/ 87468 h 4327629"/>
              <a:gd name="connsiteX18" fmla="*/ 909506 w 3851745"/>
              <a:gd name="connsiteY18" fmla="*/ 220203 h 4327629"/>
              <a:gd name="connsiteX19" fmla="*/ 1197099 w 3851745"/>
              <a:gd name="connsiteY19" fmla="*/ 426680 h 4327629"/>
              <a:gd name="connsiteX20" fmla="*/ 1477318 w 3851745"/>
              <a:gd name="connsiteY20" fmla="*/ 662655 h 4327629"/>
              <a:gd name="connsiteX21" fmla="*/ 1956641 w 3851745"/>
              <a:gd name="connsiteY21" fmla="*/ 1105106 h 4327629"/>
              <a:gd name="connsiteX22" fmla="*/ 2856293 w 3851745"/>
              <a:gd name="connsiteY22" fmla="*/ 2019506 h 4327629"/>
              <a:gd name="connsiteX23" fmla="*/ 3630583 w 3851745"/>
              <a:gd name="connsiteY23" fmla="*/ 2756925 h 4327629"/>
              <a:gd name="connsiteX24" fmla="*/ 3785441 w 3851745"/>
              <a:gd name="connsiteY24" fmla="*/ 2978151 h 4327629"/>
              <a:gd name="connsiteX25" fmla="*/ 2671939 w 3851745"/>
              <a:gd name="connsiteY25" fmla="*/ 2963403 h 4327629"/>
              <a:gd name="connsiteX26" fmla="*/ 3062770 w 3851745"/>
              <a:gd name="connsiteY26" fmla="*/ 3309990 h 4327629"/>
              <a:gd name="connsiteX27" fmla="*/ 902131 w 3851745"/>
              <a:gd name="connsiteY27" fmla="*/ 4327629 h 4327629"/>
              <a:gd name="connsiteX0" fmla="*/ 902131 w 3809492"/>
              <a:gd name="connsiteY0" fmla="*/ 4327629 h 4327629"/>
              <a:gd name="connsiteX1" fmla="*/ 821015 w 3809492"/>
              <a:gd name="connsiteY1" fmla="*/ 4290758 h 4327629"/>
              <a:gd name="connsiteX2" fmla="*/ 732525 w 3809492"/>
              <a:gd name="connsiteY2" fmla="*/ 4202268 h 4327629"/>
              <a:gd name="connsiteX3" fmla="*/ 599789 w 3809492"/>
              <a:gd name="connsiteY3" fmla="*/ 3973668 h 4327629"/>
              <a:gd name="connsiteX4" fmla="*/ 444931 w 3809492"/>
              <a:gd name="connsiteY4" fmla="*/ 3619706 h 4327629"/>
              <a:gd name="connsiteX5" fmla="*/ 356441 w 3809492"/>
              <a:gd name="connsiteY5" fmla="*/ 3317364 h 4327629"/>
              <a:gd name="connsiteX6" fmla="*/ 275325 w 3809492"/>
              <a:gd name="connsiteY6" fmla="*/ 3007648 h 4327629"/>
              <a:gd name="connsiteX7" fmla="*/ 201583 w 3809492"/>
              <a:gd name="connsiteY7" fmla="*/ 2668435 h 4327629"/>
              <a:gd name="connsiteX8" fmla="*/ 135215 w 3809492"/>
              <a:gd name="connsiteY8" fmla="*/ 2314474 h 4327629"/>
              <a:gd name="connsiteX9" fmla="*/ 54099 w 3809492"/>
              <a:gd name="connsiteY9" fmla="*/ 1695042 h 4327629"/>
              <a:gd name="connsiteX10" fmla="*/ 2480 w 3809492"/>
              <a:gd name="connsiteY10" fmla="*/ 1164100 h 4327629"/>
              <a:gd name="connsiteX11" fmla="*/ 9854 w 3809492"/>
              <a:gd name="connsiteY11" fmla="*/ 957622 h 4327629"/>
              <a:gd name="connsiteX12" fmla="*/ 24602 w 3809492"/>
              <a:gd name="connsiteY12" fmla="*/ 670029 h 4327629"/>
              <a:gd name="connsiteX13" fmla="*/ 68847 w 3809492"/>
              <a:gd name="connsiteY13" fmla="*/ 419306 h 4327629"/>
              <a:gd name="connsiteX14" fmla="*/ 172086 w 3809492"/>
              <a:gd name="connsiteY14" fmla="*/ 146461 h 4327629"/>
              <a:gd name="connsiteX15" fmla="*/ 326944 w 3809492"/>
              <a:gd name="connsiteY15" fmla="*/ 21100 h 4327629"/>
              <a:gd name="connsiteX16" fmla="*/ 444931 w 3809492"/>
              <a:gd name="connsiteY16" fmla="*/ 6351 h 4327629"/>
              <a:gd name="connsiteX17" fmla="*/ 673531 w 3809492"/>
              <a:gd name="connsiteY17" fmla="*/ 87468 h 4327629"/>
              <a:gd name="connsiteX18" fmla="*/ 909506 w 3809492"/>
              <a:gd name="connsiteY18" fmla="*/ 220203 h 4327629"/>
              <a:gd name="connsiteX19" fmla="*/ 1197099 w 3809492"/>
              <a:gd name="connsiteY19" fmla="*/ 426680 h 4327629"/>
              <a:gd name="connsiteX20" fmla="*/ 1477318 w 3809492"/>
              <a:gd name="connsiteY20" fmla="*/ 662655 h 4327629"/>
              <a:gd name="connsiteX21" fmla="*/ 1956641 w 3809492"/>
              <a:gd name="connsiteY21" fmla="*/ 1105106 h 4327629"/>
              <a:gd name="connsiteX22" fmla="*/ 2856293 w 3809492"/>
              <a:gd name="connsiteY22" fmla="*/ 2019506 h 4327629"/>
              <a:gd name="connsiteX23" fmla="*/ 3630583 w 3809492"/>
              <a:gd name="connsiteY23" fmla="*/ 2756925 h 4327629"/>
              <a:gd name="connsiteX24" fmla="*/ 3785441 w 3809492"/>
              <a:gd name="connsiteY24" fmla="*/ 2978151 h 4327629"/>
              <a:gd name="connsiteX25" fmla="*/ 3254500 w 3809492"/>
              <a:gd name="connsiteY25" fmla="*/ 3147758 h 4327629"/>
              <a:gd name="connsiteX26" fmla="*/ 3062770 w 3809492"/>
              <a:gd name="connsiteY26" fmla="*/ 3309990 h 4327629"/>
              <a:gd name="connsiteX27" fmla="*/ 902131 w 3809492"/>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7794 w 3787165"/>
              <a:gd name="connsiteY26" fmla="*/ 3325063 h 4327629"/>
              <a:gd name="connsiteX27" fmla="*/ 902131 w 3787165"/>
              <a:gd name="connsiteY27" fmla="*/ 4327629 h 4327629"/>
              <a:gd name="connsiteX0" fmla="*/ 902131 w 3792102"/>
              <a:gd name="connsiteY0" fmla="*/ 4327629 h 4327629"/>
              <a:gd name="connsiteX1" fmla="*/ 821015 w 3792102"/>
              <a:gd name="connsiteY1" fmla="*/ 4290758 h 4327629"/>
              <a:gd name="connsiteX2" fmla="*/ 732525 w 3792102"/>
              <a:gd name="connsiteY2" fmla="*/ 4202268 h 4327629"/>
              <a:gd name="connsiteX3" fmla="*/ 599789 w 3792102"/>
              <a:gd name="connsiteY3" fmla="*/ 3973668 h 4327629"/>
              <a:gd name="connsiteX4" fmla="*/ 444931 w 3792102"/>
              <a:gd name="connsiteY4" fmla="*/ 3619706 h 4327629"/>
              <a:gd name="connsiteX5" fmla="*/ 356441 w 3792102"/>
              <a:gd name="connsiteY5" fmla="*/ 3317364 h 4327629"/>
              <a:gd name="connsiteX6" fmla="*/ 275325 w 3792102"/>
              <a:gd name="connsiteY6" fmla="*/ 3007648 h 4327629"/>
              <a:gd name="connsiteX7" fmla="*/ 201583 w 3792102"/>
              <a:gd name="connsiteY7" fmla="*/ 2668435 h 4327629"/>
              <a:gd name="connsiteX8" fmla="*/ 135215 w 3792102"/>
              <a:gd name="connsiteY8" fmla="*/ 2314474 h 4327629"/>
              <a:gd name="connsiteX9" fmla="*/ 54099 w 3792102"/>
              <a:gd name="connsiteY9" fmla="*/ 1695042 h 4327629"/>
              <a:gd name="connsiteX10" fmla="*/ 2480 w 3792102"/>
              <a:gd name="connsiteY10" fmla="*/ 1164100 h 4327629"/>
              <a:gd name="connsiteX11" fmla="*/ 9854 w 3792102"/>
              <a:gd name="connsiteY11" fmla="*/ 957622 h 4327629"/>
              <a:gd name="connsiteX12" fmla="*/ 24602 w 3792102"/>
              <a:gd name="connsiteY12" fmla="*/ 670029 h 4327629"/>
              <a:gd name="connsiteX13" fmla="*/ 68847 w 3792102"/>
              <a:gd name="connsiteY13" fmla="*/ 419306 h 4327629"/>
              <a:gd name="connsiteX14" fmla="*/ 172086 w 3792102"/>
              <a:gd name="connsiteY14" fmla="*/ 146461 h 4327629"/>
              <a:gd name="connsiteX15" fmla="*/ 326944 w 3792102"/>
              <a:gd name="connsiteY15" fmla="*/ 21100 h 4327629"/>
              <a:gd name="connsiteX16" fmla="*/ 444931 w 3792102"/>
              <a:gd name="connsiteY16" fmla="*/ 6351 h 4327629"/>
              <a:gd name="connsiteX17" fmla="*/ 673531 w 3792102"/>
              <a:gd name="connsiteY17" fmla="*/ 87468 h 4327629"/>
              <a:gd name="connsiteX18" fmla="*/ 909506 w 3792102"/>
              <a:gd name="connsiteY18" fmla="*/ 220203 h 4327629"/>
              <a:gd name="connsiteX19" fmla="*/ 1197099 w 3792102"/>
              <a:gd name="connsiteY19" fmla="*/ 426680 h 4327629"/>
              <a:gd name="connsiteX20" fmla="*/ 1477318 w 3792102"/>
              <a:gd name="connsiteY20" fmla="*/ 662655 h 4327629"/>
              <a:gd name="connsiteX21" fmla="*/ 1956641 w 3792102"/>
              <a:gd name="connsiteY21" fmla="*/ 1105106 h 4327629"/>
              <a:gd name="connsiteX22" fmla="*/ 2856293 w 3792102"/>
              <a:gd name="connsiteY22" fmla="*/ 2019506 h 4327629"/>
              <a:gd name="connsiteX23" fmla="*/ 3630583 w 3792102"/>
              <a:gd name="connsiteY23" fmla="*/ 2756925 h 4327629"/>
              <a:gd name="connsiteX24" fmla="*/ 3790465 w 3792102"/>
              <a:gd name="connsiteY24" fmla="*/ 2958054 h 4327629"/>
              <a:gd name="connsiteX25" fmla="*/ 3719075 w 3792102"/>
              <a:gd name="connsiteY25" fmla="*/ 3022397 h 4327629"/>
              <a:gd name="connsiteX26" fmla="*/ 3067794 w 3792102"/>
              <a:gd name="connsiteY26" fmla="*/ 3325063 h 4327629"/>
              <a:gd name="connsiteX27" fmla="*/ 902131 w 3792102"/>
              <a:gd name="connsiteY27" fmla="*/ 4327629 h 4327629"/>
              <a:gd name="connsiteX0" fmla="*/ 902131 w 3719090"/>
              <a:gd name="connsiteY0" fmla="*/ 4327629 h 4327629"/>
              <a:gd name="connsiteX1" fmla="*/ 821015 w 3719090"/>
              <a:gd name="connsiteY1" fmla="*/ 4290758 h 4327629"/>
              <a:gd name="connsiteX2" fmla="*/ 732525 w 3719090"/>
              <a:gd name="connsiteY2" fmla="*/ 4202268 h 4327629"/>
              <a:gd name="connsiteX3" fmla="*/ 599789 w 3719090"/>
              <a:gd name="connsiteY3" fmla="*/ 3973668 h 4327629"/>
              <a:gd name="connsiteX4" fmla="*/ 444931 w 3719090"/>
              <a:gd name="connsiteY4" fmla="*/ 3619706 h 4327629"/>
              <a:gd name="connsiteX5" fmla="*/ 356441 w 3719090"/>
              <a:gd name="connsiteY5" fmla="*/ 3317364 h 4327629"/>
              <a:gd name="connsiteX6" fmla="*/ 275325 w 3719090"/>
              <a:gd name="connsiteY6" fmla="*/ 3007648 h 4327629"/>
              <a:gd name="connsiteX7" fmla="*/ 201583 w 3719090"/>
              <a:gd name="connsiteY7" fmla="*/ 2668435 h 4327629"/>
              <a:gd name="connsiteX8" fmla="*/ 135215 w 3719090"/>
              <a:gd name="connsiteY8" fmla="*/ 2314474 h 4327629"/>
              <a:gd name="connsiteX9" fmla="*/ 54099 w 3719090"/>
              <a:gd name="connsiteY9" fmla="*/ 1695042 h 4327629"/>
              <a:gd name="connsiteX10" fmla="*/ 2480 w 3719090"/>
              <a:gd name="connsiteY10" fmla="*/ 1164100 h 4327629"/>
              <a:gd name="connsiteX11" fmla="*/ 9854 w 3719090"/>
              <a:gd name="connsiteY11" fmla="*/ 957622 h 4327629"/>
              <a:gd name="connsiteX12" fmla="*/ 24602 w 3719090"/>
              <a:gd name="connsiteY12" fmla="*/ 670029 h 4327629"/>
              <a:gd name="connsiteX13" fmla="*/ 68847 w 3719090"/>
              <a:gd name="connsiteY13" fmla="*/ 419306 h 4327629"/>
              <a:gd name="connsiteX14" fmla="*/ 172086 w 3719090"/>
              <a:gd name="connsiteY14" fmla="*/ 146461 h 4327629"/>
              <a:gd name="connsiteX15" fmla="*/ 326944 w 3719090"/>
              <a:gd name="connsiteY15" fmla="*/ 21100 h 4327629"/>
              <a:gd name="connsiteX16" fmla="*/ 444931 w 3719090"/>
              <a:gd name="connsiteY16" fmla="*/ 6351 h 4327629"/>
              <a:gd name="connsiteX17" fmla="*/ 673531 w 3719090"/>
              <a:gd name="connsiteY17" fmla="*/ 87468 h 4327629"/>
              <a:gd name="connsiteX18" fmla="*/ 909506 w 3719090"/>
              <a:gd name="connsiteY18" fmla="*/ 220203 h 4327629"/>
              <a:gd name="connsiteX19" fmla="*/ 1197099 w 3719090"/>
              <a:gd name="connsiteY19" fmla="*/ 426680 h 4327629"/>
              <a:gd name="connsiteX20" fmla="*/ 1477318 w 3719090"/>
              <a:gd name="connsiteY20" fmla="*/ 662655 h 4327629"/>
              <a:gd name="connsiteX21" fmla="*/ 1956641 w 3719090"/>
              <a:gd name="connsiteY21" fmla="*/ 1105106 h 4327629"/>
              <a:gd name="connsiteX22" fmla="*/ 2856293 w 3719090"/>
              <a:gd name="connsiteY22" fmla="*/ 2019506 h 4327629"/>
              <a:gd name="connsiteX23" fmla="*/ 3630583 w 3719090"/>
              <a:gd name="connsiteY23" fmla="*/ 2756925 h 4327629"/>
              <a:gd name="connsiteX24" fmla="*/ 3689982 w 3719090"/>
              <a:gd name="connsiteY24" fmla="*/ 2802304 h 4327629"/>
              <a:gd name="connsiteX25" fmla="*/ 3719075 w 3719090"/>
              <a:gd name="connsiteY25" fmla="*/ 3022397 h 4327629"/>
              <a:gd name="connsiteX26" fmla="*/ 3067794 w 3719090"/>
              <a:gd name="connsiteY26" fmla="*/ 3325063 h 4327629"/>
              <a:gd name="connsiteX27" fmla="*/ 902131 w 3719090"/>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25486"/>
              <a:gd name="connsiteY0" fmla="*/ 4327629 h 4327629"/>
              <a:gd name="connsiteX1" fmla="*/ 821015 w 3825486"/>
              <a:gd name="connsiteY1" fmla="*/ 4290758 h 4327629"/>
              <a:gd name="connsiteX2" fmla="*/ 732525 w 3825486"/>
              <a:gd name="connsiteY2" fmla="*/ 4202268 h 4327629"/>
              <a:gd name="connsiteX3" fmla="*/ 599789 w 3825486"/>
              <a:gd name="connsiteY3" fmla="*/ 3973668 h 4327629"/>
              <a:gd name="connsiteX4" fmla="*/ 444931 w 3825486"/>
              <a:gd name="connsiteY4" fmla="*/ 3619706 h 4327629"/>
              <a:gd name="connsiteX5" fmla="*/ 356441 w 3825486"/>
              <a:gd name="connsiteY5" fmla="*/ 3317364 h 4327629"/>
              <a:gd name="connsiteX6" fmla="*/ 275325 w 3825486"/>
              <a:gd name="connsiteY6" fmla="*/ 3007648 h 4327629"/>
              <a:gd name="connsiteX7" fmla="*/ 201583 w 3825486"/>
              <a:gd name="connsiteY7" fmla="*/ 2668435 h 4327629"/>
              <a:gd name="connsiteX8" fmla="*/ 135215 w 3825486"/>
              <a:gd name="connsiteY8" fmla="*/ 2314474 h 4327629"/>
              <a:gd name="connsiteX9" fmla="*/ 54099 w 3825486"/>
              <a:gd name="connsiteY9" fmla="*/ 1695042 h 4327629"/>
              <a:gd name="connsiteX10" fmla="*/ 2480 w 3825486"/>
              <a:gd name="connsiteY10" fmla="*/ 1164100 h 4327629"/>
              <a:gd name="connsiteX11" fmla="*/ 9854 w 3825486"/>
              <a:gd name="connsiteY11" fmla="*/ 957622 h 4327629"/>
              <a:gd name="connsiteX12" fmla="*/ 24602 w 3825486"/>
              <a:gd name="connsiteY12" fmla="*/ 670029 h 4327629"/>
              <a:gd name="connsiteX13" fmla="*/ 68847 w 3825486"/>
              <a:gd name="connsiteY13" fmla="*/ 419306 h 4327629"/>
              <a:gd name="connsiteX14" fmla="*/ 172086 w 3825486"/>
              <a:gd name="connsiteY14" fmla="*/ 146461 h 4327629"/>
              <a:gd name="connsiteX15" fmla="*/ 326944 w 3825486"/>
              <a:gd name="connsiteY15" fmla="*/ 21100 h 4327629"/>
              <a:gd name="connsiteX16" fmla="*/ 444931 w 3825486"/>
              <a:gd name="connsiteY16" fmla="*/ 6351 h 4327629"/>
              <a:gd name="connsiteX17" fmla="*/ 673531 w 3825486"/>
              <a:gd name="connsiteY17" fmla="*/ 87468 h 4327629"/>
              <a:gd name="connsiteX18" fmla="*/ 909506 w 3825486"/>
              <a:gd name="connsiteY18" fmla="*/ 220203 h 4327629"/>
              <a:gd name="connsiteX19" fmla="*/ 1197099 w 3825486"/>
              <a:gd name="connsiteY19" fmla="*/ 426680 h 4327629"/>
              <a:gd name="connsiteX20" fmla="*/ 1477318 w 3825486"/>
              <a:gd name="connsiteY20" fmla="*/ 662655 h 4327629"/>
              <a:gd name="connsiteX21" fmla="*/ 1956641 w 3825486"/>
              <a:gd name="connsiteY21" fmla="*/ 1105106 h 4327629"/>
              <a:gd name="connsiteX22" fmla="*/ 2856293 w 3825486"/>
              <a:gd name="connsiteY22" fmla="*/ 2019506 h 4327629"/>
              <a:gd name="connsiteX23" fmla="*/ 3213576 w 3825486"/>
              <a:gd name="connsiteY23" fmla="*/ 2349967 h 4327629"/>
              <a:gd name="connsiteX24" fmla="*/ 3814534 w 3825486"/>
              <a:gd name="connsiteY24" fmla="*/ 2982203 h 4327629"/>
              <a:gd name="connsiteX25" fmla="*/ 3067794 w 3825486"/>
              <a:gd name="connsiteY25" fmla="*/ 3325063 h 4327629"/>
              <a:gd name="connsiteX26" fmla="*/ 902131 w 3825486"/>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213576 w 3814547"/>
              <a:gd name="connsiteY23" fmla="*/ 2349967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419567 w 3814547"/>
              <a:gd name="connsiteY23" fmla="*/ 2571031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0566 w 3812982"/>
              <a:gd name="connsiteY0" fmla="*/ 4327629 h 4327629"/>
              <a:gd name="connsiteX1" fmla="*/ 819450 w 3812982"/>
              <a:gd name="connsiteY1" fmla="*/ 4290758 h 4327629"/>
              <a:gd name="connsiteX2" fmla="*/ 730960 w 3812982"/>
              <a:gd name="connsiteY2" fmla="*/ 4202268 h 4327629"/>
              <a:gd name="connsiteX3" fmla="*/ 598224 w 3812982"/>
              <a:gd name="connsiteY3" fmla="*/ 3973668 h 4327629"/>
              <a:gd name="connsiteX4" fmla="*/ 443366 w 3812982"/>
              <a:gd name="connsiteY4" fmla="*/ 3619706 h 4327629"/>
              <a:gd name="connsiteX5" fmla="*/ 354876 w 3812982"/>
              <a:gd name="connsiteY5" fmla="*/ 3317364 h 4327629"/>
              <a:gd name="connsiteX6" fmla="*/ 273760 w 3812982"/>
              <a:gd name="connsiteY6" fmla="*/ 3007648 h 4327629"/>
              <a:gd name="connsiteX7" fmla="*/ 200018 w 3812982"/>
              <a:gd name="connsiteY7" fmla="*/ 2668435 h 4327629"/>
              <a:gd name="connsiteX8" fmla="*/ 133650 w 3812982"/>
              <a:gd name="connsiteY8" fmla="*/ 2314474 h 4327629"/>
              <a:gd name="connsiteX9" fmla="*/ 52534 w 3812982"/>
              <a:gd name="connsiteY9" fmla="*/ 1695042 h 4327629"/>
              <a:gd name="connsiteX10" fmla="*/ 915 w 3812982"/>
              <a:gd name="connsiteY10" fmla="*/ 1164100 h 4327629"/>
              <a:gd name="connsiteX11" fmla="*/ 23037 w 3812982"/>
              <a:gd name="connsiteY11" fmla="*/ 670029 h 4327629"/>
              <a:gd name="connsiteX12" fmla="*/ 67282 w 3812982"/>
              <a:gd name="connsiteY12" fmla="*/ 419306 h 4327629"/>
              <a:gd name="connsiteX13" fmla="*/ 170521 w 3812982"/>
              <a:gd name="connsiteY13" fmla="*/ 146461 h 4327629"/>
              <a:gd name="connsiteX14" fmla="*/ 325379 w 3812982"/>
              <a:gd name="connsiteY14" fmla="*/ 21100 h 4327629"/>
              <a:gd name="connsiteX15" fmla="*/ 443366 w 3812982"/>
              <a:gd name="connsiteY15" fmla="*/ 6351 h 4327629"/>
              <a:gd name="connsiteX16" fmla="*/ 671966 w 3812982"/>
              <a:gd name="connsiteY16" fmla="*/ 87468 h 4327629"/>
              <a:gd name="connsiteX17" fmla="*/ 907941 w 3812982"/>
              <a:gd name="connsiteY17" fmla="*/ 220203 h 4327629"/>
              <a:gd name="connsiteX18" fmla="*/ 1195534 w 3812982"/>
              <a:gd name="connsiteY18" fmla="*/ 426680 h 4327629"/>
              <a:gd name="connsiteX19" fmla="*/ 1475753 w 3812982"/>
              <a:gd name="connsiteY19" fmla="*/ 662655 h 4327629"/>
              <a:gd name="connsiteX20" fmla="*/ 1955076 w 3812982"/>
              <a:gd name="connsiteY20" fmla="*/ 1105106 h 4327629"/>
              <a:gd name="connsiteX21" fmla="*/ 2854728 w 3812982"/>
              <a:gd name="connsiteY21" fmla="*/ 2019506 h 4327629"/>
              <a:gd name="connsiteX22" fmla="*/ 3418002 w 3812982"/>
              <a:gd name="connsiteY22" fmla="*/ 2571031 h 4327629"/>
              <a:gd name="connsiteX23" fmla="*/ 3812969 w 3812982"/>
              <a:gd name="connsiteY23" fmla="*/ 2982203 h 4327629"/>
              <a:gd name="connsiteX24" fmla="*/ 3066229 w 3812982"/>
              <a:gd name="connsiteY24" fmla="*/ 3325063 h 4327629"/>
              <a:gd name="connsiteX25" fmla="*/ 900566 w 3812982"/>
              <a:gd name="connsiteY25" fmla="*/ 4327629 h 4327629"/>
              <a:gd name="connsiteX0" fmla="*/ 890101 w 3802517"/>
              <a:gd name="connsiteY0" fmla="*/ 4327629 h 4327629"/>
              <a:gd name="connsiteX1" fmla="*/ 808985 w 3802517"/>
              <a:gd name="connsiteY1" fmla="*/ 4290758 h 4327629"/>
              <a:gd name="connsiteX2" fmla="*/ 720495 w 3802517"/>
              <a:gd name="connsiteY2" fmla="*/ 4202268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08985 w 3802517"/>
              <a:gd name="connsiteY1" fmla="*/ 4290758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29457 w 3802517"/>
              <a:gd name="connsiteY1" fmla="*/ 4249815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9724 w 3802517"/>
              <a:gd name="connsiteY4" fmla="*/ 3599235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87161 h 4287161"/>
              <a:gd name="connsiteX1" fmla="*/ 829457 w 3802517"/>
              <a:gd name="connsiteY1" fmla="*/ 4243466 h 4287161"/>
              <a:gd name="connsiteX2" fmla="*/ 706847 w 3802517"/>
              <a:gd name="connsiteY2" fmla="*/ 4127680 h 4287161"/>
              <a:gd name="connsiteX3" fmla="*/ 553639 w 3802517"/>
              <a:gd name="connsiteY3" fmla="*/ 3871785 h 4287161"/>
              <a:gd name="connsiteX4" fmla="*/ 439724 w 3802517"/>
              <a:gd name="connsiteY4" fmla="*/ 3592886 h 4287161"/>
              <a:gd name="connsiteX5" fmla="*/ 344411 w 3802517"/>
              <a:gd name="connsiteY5" fmla="*/ 3311015 h 4287161"/>
              <a:gd name="connsiteX6" fmla="*/ 263295 w 3802517"/>
              <a:gd name="connsiteY6" fmla="*/ 3001299 h 4287161"/>
              <a:gd name="connsiteX7" fmla="*/ 189553 w 3802517"/>
              <a:gd name="connsiteY7" fmla="*/ 2662086 h 4287161"/>
              <a:gd name="connsiteX8" fmla="*/ 123185 w 3802517"/>
              <a:gd name="connsiteY8" fmla="*/ 2308125 h 4287161"/>
              <a:gd name="connsiteX9" fmla="*/ 42069 w 3802517"/>
              <a:gd name="connsiteY9" fmla="*/ 1688693 h 4287161"/>
              <a:gd name="connsiteX10" fmla="*/ 1670 w 3802517"/>
              <a:gd name="connsiteY10" fmla="*/ 1174580 h 4287161"/>
              <a:gd name="connsiteX11" fmla="*/ 12572 w 3802517"/>
              <a:gd name="connsiteY11" fmla="*/ 663680 h 4287161"/>
              <a:gd name="connsiteX12" fmla="*/ 56817 w 3802517"/>
              <a:gd name="connsiteY12" fmla="*/ 412957 h 4287161"/>
              <a:gd name="connsiteX13" fmla="*/ 160056 w 3802517"/>
              <a:gd name="connsiteY13" fmla="*/ 140112 h 4287161"/>
              <a:gd name="connsiteX14" fmla="*/ 308090 w 3802517"/>
              <a:gd name="connsiteY14" fmla="*/ 82990 h 4287161"/>
              <a:gd name="connsiteX15" fmla="*/ 432901 w 3802517"/>
              <a:gd name="connsiteY15" fmla="*/ 2 h 4287161"/>
              <a:gd name="connsiteX16" fmla="*/ 661501 w 3802517"/>
              <a:gd name="connsiteY16" fmla="*/ 81119 h 4287161"/>
              <a:gd name="connsiteX17" fmla="*/ 897476 w 3802517"/>
              <a:gd name="connsiteY17" fmla="*/ 213854 h 4287161"/>
              <a:gd name="connsiteX18" fmla="*/ 1185069 w 3802517"/>
              <a:gd name="connsiteY18" fmla="*/ 420331 h 4287161"/>
              <a:gd name="connsiteX19" fmla="*/ 1465288 w 3802517"/>
              <a:gd name="connsiteY19" fmla="*/ 656306 h 4287161"/>
              <a:gd name="connsiteX20" fmla="*/ 1944611 w 3802517"/>
              <a:gd name="connsiteY20" fmla="*/ 1098757 h 4287161"/>
              <a:gd name="connsiteX21" fmla="*/ 2844263 w 3802517"/>
              <a:gd name="connsiteY21" fmla="*/ 2013157 h 4287161"/>
              <a:gd name="connsiteX22" fmla="*/ 3407537 w 3802517"/>
              <a:gd name="connsiteY22" fmla="*/ 2564682 h 4287161"/>
              <a:gd name="connsiteX23" fmla="*/ 3802504 w 3802517"/>
              <a:gd name="connsiteY23" fmla="*/ 2975854 h 4287161"/>
              <a:gd name="connsiteX24" fmla="*/ 3055764 w 3802517"/>
              <a:gd name="connsiteY24" fmla="*/ 3318714 h 4287161"/>
              <a:gd name="connsiteX25" fmla="*/ 917397 w 3802517"/>
              <a:gd name="connsiteY25" fmla="*/ 4287161 h 4287161"/>
              <a:gd name="connsiteX0" fmla="*/ 917397 w 3802517"/>
              <a:gd name="connsiteY0" fmla="*/ 4232619 h 4232619"/>
              <a:gd name="connsiteX1" fmla="*/ 829457 w 3802517"/>
              <a:gd name="connsiteY1" fmla="*/ 4188924 h 4232619"/>
              <a:gd name="connsiteX2" fmla="*/ 706847 w 3802517"/>
              <a:gd name="connsiteY2" fmla="*/ 4073138 h 4232619"/>
              <a:gd name="connsiteX3" fmla="*/ 553639 w 3802517"/>
              <a:gd name="connsiteY3" fmla="*/ 3817243 h 4232619"/>
              <a:gd name="connsiteX4" fmla="*/ 439724 w 3802517"/>
              <a:gd name="connsiteY4" fmla="*/ 3538344 h 4232619"/>
              <a:gd name="connsiteX5" fmla="*/ 344411 w 3802517"/>
              <a:gd name="connsiteY5" fmla="*/ 3256473 h 4232619"/>
              <a:gd name="connsiteX6" fmla="*/ 263295 w 3802517"/>
              <a:gd name="connsiteY6" fmla="*/ 2946757 h 4232619"/>
              <a:gd name="connsiteX7" fmla="*/ 189553 w 3802517"/>
              <a:gd name="connsiteY7" fmla="*/ 2607544 h 4232619"/>
              <a:gd name="connsiteX8" fmla="*/ 123185 w 3802517"/>
              <a:gd name="connsiteY8" fmla="*/ 2253583 h 4232619"/>
              <a:gd name="connsiteX9" fmla="*/ 42069 w 3802517"/>
              <a:gd name="connsiteY9" fmla="*/ 1634151 h 4232619"/>
              <a:gd name="connsiteX10" fmla="*/ 1670 w 3802517"/>
              <a:gd name="connsiteY10" fmla="*/ 1120038 h 4232619"/>
              <a:gd name="connsiteX11" fmla="*/ 12572 w 3802517"/>
              <a:gd name="connsiteY11" fmla="*/ 609138 h 4232619"/>
              <a:gd name="connsiteX12" fmla="*/ 56817 w 3802517"/>
              <a:gd name="connsiteY12" fmla="*/ 358415 h 4232619"/>
              <a:gd name="connsiteX13" fmla="*/ 160056 w 3802517"/>
              <a:gd name="connsiteY13" fmla="*/ 85570 h 4232619"/>
              <a:gd name="connsiteX14" fmla="*/ 308090 w 3802517"/>
              <a:gd name="connsiteY14" fmla="*/ 28448 h 4232619"/>
              <a:gd name="connsiteX15" fmla="*/ 480668 w 3802517"/>
              <a:gd name="connsiteY15" fmla="*/ 51 h 4232619"/>
              <a:gd name="connsiteX16" fmla="*/ 661501 w 3802517"/>
              <a:gd name="connsiteY16" fmla="*/ 26577 h 4232619"/>
              <a:gd name="connsiteX17" fmla="*/ 897476 w 3802517"/>
              <a:gd name="connsiteY17" fmla="*/ 159312 h 4232619"/>
              <a:gd name="connsiteX18" fmla="*/ 1185069 w 3802517"/>
              <a:gd name="connsiteY18" fmla="*/ 365789 h 4232619"/>
              <a:gd name="connsiteX19" fmla="*/ 1465288 w 3802517"/>
              <a:gd name="connsiteY19" fmla="*/ 601764 h 4232619"/>
              <a:gd name="connsiteX20" fmla="*/ 1944611 w 3802517"/>
              <a:gd name="connsiteY20" fmla="*/ 1044215 h 4232619"/>
              <a:gd name="connsiteX21" fmla="*/ 2844263 w 3802517"/>
              <a:gd name="connsiteY21" fmla="*/ 1958615 h 4232619"/>
              <a:gd name="connsiteX22" fmla="*/ 3407537 w 3802517"/>
              <a:gd name="connsiteY22" fmla="*/ 2510140 h 4232619"/>
              <a:gd name="connsiteX23" fmla="*/ 3802504 w 3802517"/>
              <a:gd name="connsiteY23" fmla="*/ 2921312 h 4232619"/>
              <a:gd name="connsiteX24" fmla="*/ 3055764 w 3802517"/>
              <a:gd name="connsiteY24" fmla="*/ 3264172 h 4232619"/>
              <a:gd name="connsiteX25" fmla="*/ 917397 w 3802517"/>
              <a:gd name="connsiteY25" fmla="*/ 4232619 h 4232619"/>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897476 w 3802517"/>
              <a:gd name="connsiteY17" fmla="*/ 161594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37439 w 3802517"/>
              <a:gd name="connsiteY21" fmla="*/ 1988192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15838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5561 h 4235561"/>
              <a:gd name="connsiteX1" fmla="*/ 829457 w 3802517"/>
              <a:gd name="connsiteY1" fmla="*/ 4191866 h 4235561"/>
              <a:gd name="connsiteX2" fmla="*/ 706847 w 3802517"/>
              <a:gd name="connsiteY2" fmla="*/ 4076080 h 4235561"/>
              <a:gd name="connsiteX3" fmla="*/ 553639 w 3802517"/>
              <a:gd name="connsiteY3" fmla="*/ 3820185 h 4235561"/>
              <a:gd name="connsiteX4" fmla="*/ 439724 w 3802517"/>
              <a:gd name="connsiteY4" fmla="*/ 3541286 h 4235561"/>
              <a:gd name="connsiteX5" fmla="*/ 344411 w 3802517"/>
              <a:gd name="connsiteY5" fmla="*/ 3259415 h 4235561"/>
              <a:gd name="connsiteX6" fmla="*/ 263295 w 3802517"/>
              <a:gd name="connsiteY6" fmla="*/ 2949699 h 4235561"/>
              <a:gd name="connsiteX7" fmla="*/ 189553 w 3802517"/>
              <a:gd name="connsiteY7" fmla="*/ 2610486 h 4235561"/>
              <a:gd name="connsiteX8" fmla="*/ 123185 w 3802517"/>
              <a:gd name="connsiteY8" fmla="*/ 2256525 h 4235561"/>
              <a:gd name="connsiteX9" fmla="*/ 42069 w 3802517"/>
              <a:gd name="connsiteY9" fmla="*/ 1637093 h 4235561"/>
              <a:gd name="connsiteX10" fmla="*/ 1670 w 3802517"/>
              <a:gd name="connsiteY10" fmla="*/ 1122980 h 4235561"/>
              <a:gd name="connsiteX11" fmla="*/ 12572 w 3802517"/>
              <a:gd name="connsiteY11" fmla="*/ 612080 h 4235561"/>
              <a:gd name="connsiteX12" fmla="*/ 56817 w 3802517"/>
              <a:gd name="connsiteY12" fmla="*/ 361357 h 4235561"/>
              <a:gd name="connsiteX13" fmla="*/ 173704 w 3802517"/>
              <a:gd name="connsiteY13" fmla="*/ 136279 h 4235561"/>
              <a:gd name="connsiteX14" fmla="*/ 308090 w 3802517"/>
              <a:gd name="connsiteY14" fmla="*/ 31390 h 4235561"/>
              <a:gd name="connsiteX15" fmla="*/ 480668 w 3802517"/>
              <a:gd name="connsiteY15" fmla="*/ 2993 h 4235561"/>
              <a:gd name="connsiteX16" fmla="*/ 709268 w 3802517"/>
              <a:gd name="connsiteY16" fmla="*/ 90934 h 4235561"/>
              <a:gd name="connsiteX17" fmla="*/ 952067 w 3802517"/>
              <a:gd name="connsiteY17" fmla="*/ 216845 h 4235561"/>
              <a:gd name="connsiteX18" fmla="*/ 1205541 w 3802517"/>
              <a:gd name="connsiteY18" fmla="*/ 416498 h 4235561"/>
              <a:gd name="connsiteX19" fmla="*/ 1506231 w 3802517"/>
              <a:gd name="connsiteY19" fmla="*/ 672944 h 4235561"/>
              <a:gd name="connsiteX20" fmla="*/ 1917316 w 3802517"/>
              <a:gd name="connsiteY20" fmla="*/ 1074453 h 4235561"/>
              <a:gd name="connsiteX21" fmla="*/ 2851087 w 3802517"/>
              <a:gd name="connsiteY21" fmla="*/ 1968381 h 4235561"/>
              <a:gd name="connsiteX22" fmla="*/ 3462128 w 3802517"/>
              <a:gd name="connsiteY22" fmla="*/ 2574497 h 4235561"/>
              <a:gd name="connsiteX23" fmla="*/ 3802504 w 3802517"/>
              <a:gd name="connsiteY23" fmla="*/ 2924254 h 4235561"/>
              <a:gd name="connsiteX24" fmla="*/ 3055764 w 3802517"/>
              <a:gd name="connsiteY24" fmla="*/ 3267114 h 4235561"/>
              <a:gd name="connsiteX25" fmla="*/ 917397 w 3802517"/>
              <a:gd name="connsiteY25" fmla="*/ 4235561 h 4235561"/>
              <a:gd name="connsiteX0" fmla="*/ 917922 w 3803042"/>
              <a:gd name="connsiteY0" fmla="*/ 4235561 h 4235561"/>
              <a:gd name="connsiteX1" fmla="*/ 829982 w 3803042"/>
              <a:gd name="connsiteY1" fmla="*/ 4191866 h 4235561"/>
              <a:gd name="connsiteX2" fmla="*/ 707372 w 3803042"/>
              <a:gd name="connsiteY2" fmla="*/ 4076080 h 4235561"/>
              <a:gd name="connsiteX3" fmla="*/ 554164 w 3803042"/>
              <a:gd name="connsiteY3" fmla="*/ 3820185 h 4235561"/>
              <a:gd name="connsiteX4" fmla="*/ 440249 w 3803042"/>
              <a:gd name="connsiteY4" fmla="*/ 3541286 h 4235561"/>
              <a:gd name="connsiteX5" fmla="*/ 344936 w 3803042"/>
              <a:gd name="connsiteY5" fmla="*/ 3259415 h 4235561"/>
              <a:gd name="connsiteX6" fmla="*/ 263820 w 3803042"/>
              <a:gd name="connsiteY6" fmla="*/ 2949699 h 4235561"/>
              <a:gd name="connsiteX7" fmla="*/ 190078 w 3803042"/>
              <a:gd name="connsiteY7" fmla="*/ 2610486 h 4235561"/>
              <a:gd name="connsiteX8" fmla="*/ 123710 w 3803042"/>
              <a:gd name="connsiteY8" fmla="*/ 2256525 h 4235561"/>
              <a:gd name="connsiteX9" fmla="*/ 42594 w 3803042"/>
              <a:gd name="connsiteY9" fmla="*/ 1637093 h 4235561"/>
              <a:gd name="connsiteX10" fmla="*/ 2195 w 3803042"/>
              <a:gd name="connsiteY10" fmla="*/ 1122980 h 4235561"/>
              <a:gd name="connsiteX11" fmla="*/ 13097 w 3803042"/>
              <a:gd name="connsiteY11" fmla="*/ 612080 h 4235561"/>
              <a:gd name="connsiteX12" fmla="*/ 77814 w 3803042"/>
              <a:gd name="connsiteY12" fmla="*/ 368181 h 4235561"/>
              <a:gd name="connsiteX13" fmla="*/ 174229 w 3803042"/>
              <a:gd name="connsiteY13" fmla="*/ 136279 h 4235561"/>
              <a:gd name="connsiteX14" fmla="*/ 308615 w 3803042"/>
              <a:gd name="connsiteY14" fmla="*/ 31390 h 4235561"/>
              <a:gd name="connsiteX15" fmla="*/ 481193 w 3803042"/>
              <a:gd name="connsiteY15" fmla="*/ 2993 h 4235561"/>
              <a:gd name="connsiteX16" fmla="*/ 709793 w 3803042"/>
              <a:gd name="connsiteY16" fmla="*/ 90934 h 4235561"/>
              <a:gd name="connsiteX17" fmla="*/ 952592 w 3803042"/>
              <a:gd name="connsiteY17" fmla="*/ 216845 h 4235561"/>
              <a:gd name="connsiteX18" fmla="*/ 1206066 w 3803042"/>
              <a:gd name="connsiteY18" fmla="*/ 416498 h 4235561"/>
              <a:gd name="connsiteX19" fmla="*/ 1506756 w 3803042"/>
              <a:gd name="connsiteY19" fmla="*/ 672944 h 4235561"/>
              <a:gd name="connsiteX20" fmla="*/ 1917841 w 3803042"/>
              <a:gd name="connsiteY20" fmla="*/ 1074453 h 4235561"/>
              <a:gd name="connsiteX21" fmla="*/ 2851612 w 3803042"/>
              <a:gd name="connsiteY21" fmla="*/ 1968381 h 4235561"/>
              <a:gd name="connsiteX22" fmla="*/ 3462653 w 3803042"/>
              <a:gd name="connsiteY22" fmla="*/ 2574497 h 4235561"/>
              <a:gd name="connsiteX23" fmla="*/ 3803029 w 3803042"/>
              <a:gd name="connsiteY23" fmla="*/ 2924254 h 4235561"/>
              <a:gd name="connsiteX24" fmla="*/ 3056289 w 3803042"/>
              <a:gd name="connsiteY24" fmla="*/ 3267114 h 4235561"/>
              <a:gd name="connsiteX25" fmla="*/ 917922 w 3803042"/>
              <a:gd name="connsiteY25" fmla="*/ 4235561 h 4235561"/>
              <a:gd name="connsiteX0" fmla="*/ 915807 w 3800927"/>
              <a:gd name="connsiteY0" fmla="*/ 4235561 h 4235561"/>
              <a:gd name="connsiteX1" fmla="*/ 827867 w 3800927"/>
              <a:gd name="connsiteY1" fmla="*/ 4191866 h 4235561"/>
              <a:gd name="connsiteX2" fmla="*/ 705257 w 3800927"/>
              <a:gd name="connsiteY2" fmla="*/ 4076080 h 4235561"/>
              <a:gd name="connsiteX3" fmla="*/ 552049 w 3800927"/>
              <a:gd name="connsiteY3" fmla="*/ 3820185 h 4235561"/>
              <a:gd name="connsiteX4" fmla="*/ 438134 w 3800927"/>
              <a:gd name="connsiteY4" fmla="*/ 3541286 h 4235561"/>
              <a:gd name="connsiteX5" fmla="*/ 342821 w 3800927"/>
              <a:gd name="connsiteY5" fmla="*/ 3259415 h 4235561"/>
              <a:gd name="connsiteX6" fmla="*/ 261705 w 3800927"/>
              <a:gd name="connsiteY6" fmla="*/ 2949699 h 4235561"/>
              <a:gd name="connsiteX7" fmla="*/ 187963 w 3800927"/>
              <a:gd name="connsiteY7" fmla="*/ 2610486 h 4235561"/>
              <a:gd name="connsiteX8" fmla="*/ 121595 w 3800927"/>
              <a:gd name="connsiteY8" fmla="*/ 2256525 h 4235561"/>
              <a:gd name="connsiteX9" fmla="*/ 40479 w 3800927"/>
              <a:gd name="connsiteY9" fmla="*/ 1637093 h 4235561"/>
              <a:gd name="connsiteX10" fmla="*/ 80 w 3800927"/>
              <a:gd name="connsiteY10" fmla="*/ 1122980 h 4235561"/>
              <a:gd name="connsiteX11" fmla="*/ 31453 w 3800927"/>
              <a:gd name="connsiteY11" fmla="*/ 639376 h 4235561"/>
              <a:gd name="connsiteX12" fmla="*/ 75699 w 3800927"/>
              <a:gd name="connsiteY12" fmla="*/ 368181 h 4235561"/>
              <a:gd name="connsiteX13" fmla="*/ 172114 w 3800927"/>
              <a:gd name="connsiteY13" fmla="*/ 136279 h 4235561"/>
              <a:gd name="connsiteX14" fmla="*/ 306500 w 3800927"/>
              <a:gd name="connsiteY14" fmla="*/ 31390 h 4235561"/>
              <a:gd name="connsiteX15" fmla="*/ 479078 w 3800927"/>
              <a:gd name="connsiteY15" fmla="*/ 2993 h 4235561"/>
              <a:gd name="connsiteX16" fmla="*/ 707678 w 3800927"/>
              <a:gd name="connsiteY16" fmla="*/ 90934 h 4235561"/>
              <a:gd name="connsiteX17" fmla="*/ 950477 w 3800927"/>
              <a:gd name="connsiteY17" fmla="*/ 216845 h 4235561"/>
              <a:gd name="connsiteX18" fmla="*/ 1203951 w 3800927"/>
              <a:gd name="connsiteY18" fmla="*/ 416498 h 4235561"/>
              <a:gd name="connsiteX19" fmla="*/ 1504641 w 3800927"/>
              <a:gd name="connsiteY19" fmla="*/ 672944 h 4235561"/>
              <a:gd name="connsiteX20" fmla="*/ 1915726 w 3800927"/>
              <a:gd name="connsiteY20" fmla="*/ 1074453 h 4235561"/>
              <a:gd name="connsiteX21" fmla="*/ 2849497 w 3800927"/>
              <a:gd name="connsiteY21" fmla="*/ 1968381 h 4235561"/>
              <a:gd name="connsiteX22" fmla="*/ 3460538 w 3800927"/>
              <a:gd name="connsiteY22" fmla="*/ 2574497 h 4235561"/>
              <a:gd name="connsiteX23" fmla="*/ 3800914 w 3800927"/>
              <a:gd name="connsiteY23" fmla="*/ 2924254 h 4235561"/>
              <a:gd name="connsiteX24" fmla="*/ 3054174 w 3800927"/>
              <a:gd name="connsiteY24" fmla="*/ 3267114 h 4235561"/>
              <a:gd name="connsiteX25" fmla="*/ 915807 w 3800927"/>
              <a:gd name="connsiteY25" fmla="*/ 4235561 h 4235561"/>
              <a:gd name="connsiteX0" fmla="*/ 895611 w 3780731"/>
              <a:gd name="connsiteY0" fmla="*/ 4235561 h 4235561"/>
              <a:gd name="connsiteX1" fmla="*/ 807671 w 3780731"/>
              <a:gd name="connsiteY1" fmla="*/ 4191866 h 4235561"/>
              <a:gd name="connsiteX2" fmla="*/ 685061 w 3780731"/>
              <a:gd name="connsiteY2" fmla="*/ 4076080 h 4235561"/>
              <a:gd name="connsiteX3" fmla="*/ 531853 w 3780731"/>
              <a:gd name="connsiteY3" fmla="*/ 3820185 h 4235561"/>
              <a:gd name="connsiteX4" fmla="*/ 417938 w 3780731"/>
              <a:gd name="connsiteY4" fmla="*/ 3541286 h 4235561"/>
              <a:gd name="connsiteX5" fmla="*/ 322625 w 3780731"/>
              <a:gd name="connsiteY5" fmla="*/ 3259415 h 4235561"/>
              <a:gd name="connsiteX6" fmla="*/ 241509 w 3780731"/>
              <a:gd name="connsiteY6" fmla="*/ 2949699 h 4235561"/>
              <a:gd name="connsiteX7" fmla="*/ 167767 w 3780731"/>
              <a:gd name="connsiteY7" fmla="*/ 2610486 h 4235561"/>
              <a:gd name="connsiteX8" fmla="*/ 101399 w 3780731"/>
              <a:gd name="connsiteY8" fmla="*/ 2256525 h 4235561"/>
              <a:gd name="connsiteX9" fmla="*/ 20283 w 3780731"/>
              <a:gd name="connsiteY9" fmla="*/ 1637093 h 4235561"/>
              <a:gd name="connsiteX10" fmla="*/ 355 w 3780731"/>
              <a:gd name="connsiteY10" fmla="*/ 1109332 h 4235561"/>
              <a:gd name="connsiteX11" fmla="*/ 11257 w 3780731"/>
              <a:gd name="connsiteY11" fmla="*/ 639376 h 4235561"/>
              <a:gd name="connsiteX12" fmla="*/ 55503 w 3780731"/>
              <a:gd name="connsiteY12" fmla="*/ 368181 h 4235561"/>
              <a:gd name="connsiteX13" fmla="*/ 151918 w 3780731"/>
              <a:gd name="connsiteY13" fmla="*/ 136279 h 4235561"/>
              <a:gd name="connsiteX14" fmla="*/ 286304 w 3780731"/>
              <a:gd name="connsiteY14" fmla="*/ 31390 h 4235561"/>
              <a:gd name="connsiteX15" fmla="*/ 458882 w 3780731"/>
              <a:gd name="connsiteY15" fmla="*/ 2993 h 4235561"/>
              <a:gd name="connsiteX16" fmla="*/ 687482 w 3780731"/>
              <a:gd name="connsiteY16" fmla="*/ 90934 h 4235561"/>
              <a:gd name="connsiteX17" fmla="*/ 930281 w 3780731"/>
              <a:gd name="connsiteY17" fmla="*/ 216845 h 4235561"/>
              <a:gd name="connsiteX18" fmla="*/ 1183755 w 3780731"/>
              <a:gd name="connsiteY18" fmla="*/ 416498 h 4235561"/>
              <a:gd name="connsiteX19" fmla="*/ 1484445 w 3780731"/>
              <a:gd name="connsiteY19" fmla="*/ 672944 h 4235561"/>
              <a:gd name="connsiteX20" fmla="*/ 1895530 w 3780731"/>
              <a:gd name="connsiteY20" fmla="*/ 1074453 h 4235561"/>
              <a:gd name="connsiteX21" fmla="*/ 2829301 w 3780731"/>
              <a:gd name="connsiteY21" fmla="*/ 1968381 h 4235561"/>
              <a:gd name="connsiteX22" fmla="*/ 3440342 w 3780731"/>
              <a:gd name="connsiteY22" fmla="*/ 2574497 h 4235561"/>
              <a:gd name="connsiteX23" fmla="*/ 3780718 w 3780731"/>
              <a:gd name="connsiteY23" fmla="*/ 2924254 h 4235561"/>
              <a:gd name="connsiteX24" fmla="*/ 3033978 w 3780731"/>
              <a:gd name="connsiteY24" fmla="*/ 3267114 h 4235561"/>
              <a:gd name="connsiteX25" fmla="*/ 895611 w 3780731"/>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02251 w 3781583"/>
              <a:gd name="connsiteY8" fmla="*/ 2256525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50773 w 3781583"/>
              <a:gd name="connsiteY5" fmla="*/ 3245767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60001 w 3781583"/>
              <a:gd name="connsiteY3" fmla="*/ 3786067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3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49185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2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8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81583" h="4235561">
                <a:moveTo>
                  <a:pt x="896463" y="4235561"/>
                </a:moveTo>
                <a:cubicBezTo>
                  <a:pt x="870039" y="4227572"/>
                  <a:pt x="841340" y="4219583"/>
                  <a:pt x="808523" y="4191866"/>
                </a:cubicBezTo>
                <a:cubicBezTo>
                  <a:pt x="775706" y="4164149"/>
                  <a:pt x="745529" y="4135752"/>
                  <a:pt x="699560" y="4069256"/>
                </a:cubicBezTo>
                <a:cubicBezTo>
                  <a:pt x="653591" y="4002760"/>
                  <a:pt x="578364" y="3880886"/>
                  <a:pt x="532706" y="3792891"/>
                </a:cubicBezTo>
                <a:cubicBezTo>
                  <a:pt x="487048" y="3704896"/>
                  <a:pt x="458211" y="3630199"/>
                  <a:pt x="425614" y="3541286"/>
                </a:cubicBezTo>
                <a:cubicBezTo>
                  <a:pt x="393017" y="3452373"/>
                  <a:pt x="365393" y="3363698"/>
                  <a:pt x="337125" y="3259414"/>
                </a:cubicBezTo>
                <a:cubicBezTo>
                  <a:pt x="308857" y="3155130"/>
                  <a:pt x="280680" y="3024871"/>
                  <a:pt x="256008" y="2915579"/>
                </a:cubicBezTo>
                <a:cubicBezTo>
                  <a:pt x="231336" y="2806287"/>
                  <a:pt x="211304" y="2714642"/>
                  <a:pt x="189090" y="2603662"/>
                </a:cubicBezTo>
                <a:cubicBezTo>
                  <a:pt x="166876" y="2492682"/>
                  <a:pt x="148440" y="2411933"/>
                  <a:pt x="122722" y="2249701"/>
                </a:cubicBezTo>
                <a:cubicBezTo>
                  <a:pt x="97004" y="2087469"/>
                  <a:pt x="55035" y="1820330"/>
                  <a:pt x="34783" y="1630269"/>
                </a:cubicBezTo>
                <a:cubicBezTo>
                  <a:pt x="14531" y="1440208"/>
                  <a:pt x="4986" y="1274481"/>
                  <a:pt x="1207" y="1109332"/>
                </a:cubicBezTo>
                <a:cubicBezTo>
                  <a:pt x="-2572" y="944183"/>
                  <a:pt x="2918" y="762901"/>
                  <a:pt x="12109" y="639376"/>
                </a:cubicBezTo>
                <a:cubicBezTo>
                  <a:pt x="21300" y="515851"/>
                  <a:pt x="32912" y="452030"/>
                  <a:pt x="56355" y="368181"/>
                </a:cubicBezTo>
                <a:cubicBezTo>
                  <a:pt x="79798" y="284332"/>
                  <a:pt x="114303" y="192411"/>
                  <a:pt x="152770" y="136279"/>
                </a:cubicBezTo>
                <a:cubicBezTo>
                  <a:pt x="191237" y="80147"/>
                  <a:pt x="235995" y="53604"/>
                  <a:pt x="287156" y="31390"/>
                </a:cubicBezTo>
                <a:cubicBezTo>
                  <a:pt x="338317" y="9176"/>
                  <a:pt x="392871" y="-6931"/>
                  <a:pt x="459734" y="2993"/>
                </a:cubicBezTo>
                <a:cubicBezTo>
                  <a:pt x="526597" y="12917"/>
                  <a:pt x="609768" y="55292"/>
                  <a:pt x="688334" y="90934"/>
                </a:cubicBezTo>
                <a:cubicBezTo>
                  <a:pt x="766901" y="126576"/>
                  <a:pt x="848421" y="162584"/>
                  <a:pt x="931133" y="216845"/>
                </a:cubicBezTo>
                <a:cubicBezTo>
                  <a:pt x="1013845" y="271106"/>
                  <a:pt x="1092246" y="340481"/>
                  <a:pt x="1184607" y="416498"/>
                </a:cubicBezTo>
                <a:cubicBezTo>
                  <a:pt x="1276968" y="492515"/>
                  <a:pt x="1366668" y="563285"/>
                  <a:pt x="1485297" y="672944"/>
                </a:cubicBezTo>
                <a:cubicBezTo>
                  <a:pt x="1603926" y="782603"/>
                  <a:pt x="1672239" y="858547"/>
                  <a:pt x="1896382" y="1074453"/>
                </a:cubicBezTo>
                <a:lnTo>
                  <a:pt x="2830153" y="1968381"/>
                </a:lnTo>
                <a:cubicBezTo>
                  <a:pt x="3087622" y="2218388"/>
                  <a:pt x="3282625" y="2415185"/>
                  <a:pt x="3441194" y="2574497"/>
                </a:cubicBezTo>
                <a:cubicBezTo>
                  <a:pt x="3599763" y="2733809"/>
                  <a:pt x="3689473" y="2824540"/>
                  <a:pt x="3781570" y="2924254"/>
                </a:cubicBezTo>
                <a:cubicBezTo>
                  <a:pt x="3785257" y="2937773"/>
                  <a:pt x="3034830" y="3267114"/>
                  <a:pt x="3034830" y="3267114"/>
                </a:cubicBezTo>
                <a:lnTo>
                  <a:pt x="896463" y="4235561"/>
                </a:lnTo>
                <a:close/>
              </a:path>
            </a:pathLst>
          </a:custGeom>
          <a:noFill/>
          <a:ln w="381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4" name="TextBox 13"/>
          <p:cNvSpPr txBox="1"/>
          <p:nvPr/>
        </p:nvSpPr>
        <p:spPr>
          <a:xfrm rot="2677811">
            <a:off x="2364856" y="2735778"/>
            <a:ext cx="2834174" cy="307777"/>
          </a:xfrm>
          <a:prstGeom prst="rect">
            <a:avLst/>
          </a:prstGeom>
          <a:solidFill>
            <a:srgbClr val="FFFFFF">
              <a:alpha val="50980"/>
            </a:srgbClr>
          </a:solidFill>
        </p:spPr>
        <p:txBody>
          <a:bodyPr wrap="none" rtlCol="0">
            <a:spAutoFit/>
          </a:bodyPr>
          <a:lstStyle/>
          <a:p>
            <a:pPr algn="ctr"/>
            <a:r>
              <a:rPr lang="en-US" sz="1400" b="1" dirty="0" smtClean="0"/>
              <a:t>Pure Single Wavelength Colors</a:t>
            </a:r>
            <a:endParaRPr lang="en-US" sz="1400" b="1" dirty="0"/>
          </a:p>
        </p:txBody>
      </p:sp>
    </p:spTree>
    <p:extLst>
      <p:ext uri="{BB962C8B-B14F-4D97-AF65-F5344CB8AC3E}">
        <p14:creationId xmlns:p14="http://schemas.microsoft.com/office/powerpoint/2010/main" val="252467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6622" y="1009061"/>
            <a:ext cx="4657190" cy="5239339"/>
          </a:xfrm>
          <a:prstGeom prst="rect">
            <a:avLst/>
          </a:prstGeom>
        </p:spPr>
      </p:pic>
      <p:sp>
        <p:nvSpPr>
          <p:cNvPr id="2" name="Title 1"/>
          <p:cNvSpPr>
            <a:spLocks noGrp="1"/>
          </p:cNvSpPr>
          <p:nvPr>
            <p:ph type="title"/>
          </p:nvPr>
        </p:nvSpPr>
        <p:spPr/>
        <p:txBody>
          <a:bodyPr/>
          <a:lstStyle/>
          <a:p>
            <a:r>
              <a:rPr lang="en-US" dirty="0" smtClean="0"/>
              <a:t>Chromaticity Diagram</a:t>
            </a:r>
            <a:endParaRPr lang="en-US" dirty="0"/>
          </a:p>
        </p:txBody>
      </p:sp>
      <p:sp>
        <p:nvSpPr>
          <p:cNvPr id="5" name="TextBox 4"/>
          <p:cNvSpPr txBox="1"/>
          <p:nvPr/>
        </p:nvSpPr>
        <p:spPr>
          <a:xfrm>
            <a:off x="5789612" y="1472418"/>
            <a:ext cx="6172200" cy="2708434"/>
          </a:xfrm>
          <a:prstGeom prst="rect">
            <a:avLst/>
          </a:prstGeom>
          <a:noFill/>
        </p:spPr>
        <p:txBody>
          <a:bodyPr wrap="square" rtlCol="0">
            <a:spAutoFit/>
          </a:bodyPr>
          <a:lstStyle/>
          <a:p>
            <a:pPr marL="285750" indent="-285750">
              <a:spcAft>
                <a:spcPts val="2000"/>
              </a:spcAft>
              <a:buFont typeface="Arial" panose="020B0604020202020204" pitchFamily="34" charset="0"/>
              <a:buChar char="•"/>
            </a:pPr>
            <a:r>
              <a:rPr lang="en-US" sz="2000" b="1" dirty="0" smtClean="0"/>
              <a:t>Pure “monochromatic” colors along border</a:t>
            </a:r>
            <a:endParaRPr lang="en-US" sz="2000" b="1" dirty="0"/>
          </a:p>
          <a:p>
            <a:pPr marL="285750" indent="-285750">
              <a:spcAft>
                <a:spcPts val="2000"/>
              </a:spcAft>
              <a:buFont typeface="Arial" panose="020B0604020202020204" pitchFamily="34" charset="0"/>
              <a:buChar char="•"/>
            </a:pPr>
            <a:r>
              <a:rPr lang="en-US" sz="2000" b="1" dirty="0" smtClean="0"/>
              <a:t>Represents </a:t>
            </a:r>
            <a:r>
              <a:rPr lang="en-US" sz="2000" b="1" i="1" dirty="0" smtClean="0"/>
              <a:t>only</a:t>
            </a:r>
            <a:r>
              <a:rPr lang="en-US" sz="2000" b="1" dirty="0" smtClean="0"/>
              <a:t> colors (not brightness)</a:t>
            </a:r>
          </a:p>
          <a:p>
            <a:pPr marL="285750" indent="-285750">
              <a:spcAft>
                <a:spcPts val="2000"/>
              </a:spcAft>
              <a:buFont typeface="Arial" panose="020B0604020202020204" pitchFamily="34" charset="0"/>
              <a:buChar char="•"/>
            </a:pPr>
            <a:r>
              <a:rPr lang="en-US" sz="2000" b="1" dirty="0" smtClean="0"/>
              <a:t>Illustrates how colors to be created by a mixture of two or more other “basis” colors</a:t>
            </a:r>
            <a:endParaRPr lang="en-US" sz="2000" b="1" dirty="0"/>
          </a:p>
          <a:p>
            <a:pPr marL="800100" lvl="1" indent="-342900">
              <a:spcAft>
                <a:spcPts val="2000"/>
              </a:spcAft>
              <a:buFont typeface="Arial" panose="020B0604020202020204" pitchFamily="34" charset="0"/>
              <a:buChar char="‒"/>
            </a:pPr>
            <a:r>
              <a:rPr lang="en-US" sz="2000" b="1" dirty="0" smtClean="0"/>
              <a:t>Basis colors may be driven by available technology (e.g., LCD or LED</a:t>
            </a:r>
            <a:r>
              <a:rPr lang="en-US" sz="2000" b="1" dirty="0" smtClean="0"/>
              <a:t>)</a:t>
            </a:r>
            <a:endParaRPr lang="en-US" sz="2000" b="1" dirty="0" smtClean="0"/>
          </a:p>
        </p:txBody>
      </p:sp>
      <p:sp>
        <p:nvSpPr>
          <p:cNvPr id="7" name="Freeform 6"/>
          <p:cNvSpPr/>
          <p:nvPr/>
        </p:nvSpPr>
        <p:spPr bwMode="auto">
          <a:xfrm>
            <a:off x="873086" y="1535066"/>
            <a:ext cx="3781583" cy="4235561"/>
          </a:xfrm>
          <a:custGeom>
            <a:avLst/>
            <a:gdLst>
              <a:gd name="connsiteX0" fmla="*/ 902131 w 3827839"/>
              <a:gd name="connsiteY0" fmla="*/ 4327629 h 4327629"/>
              <a:gd name="connsiteX1" fmla="*/ 821015 w 3827839"/>
              <a:gd name="connsiteY1" fmla="*/ 4290758 h 4327629"/>
              <a:gd name="connsiteX2" fmla="*/ 732525 w 3827839"/>
              <a:gd name="connsiteY2" fmla="*/ 4202268 h 4327629"/>
              <a:gd name="connsiteX3" fmla="*/ 599789 w 3827839"/>
              <a:gd name="connsiteY3" fmla="*/ 3973668 h 4327629"/>
              <a:gd name="connsiteX4" fmla="*/ 444931 w 3827839"/>
              <a:gd name="connsiteY4" fmla="*/ 3619706 h 4327629"/>
              <a:gd name="connsiteX5" fmla="*/ 356441 w 3827839"/>
              <a:gd name="connsiteY5" fmla="*/ 3317364 h 4327629"/>
              <a:gd name="connsiteX6" fmla="*/ 275325 w 3827839"/>
              <a:gd name="connsiteY6" fmla="*/ 3007648 h 4327629"/>
              <a:gd name="connsiteX7" fmla="*/ 201583 w 3827839"/>
              <a:gd name="connsiteY7" fmla="*/ 2668435 h 4327629"/>
              <a:gd name="connsiteX8" fmla="*/ 135215 w 3827839"/>
              <a:gd name="connsiteY8" fmla="*/ 2314474 h 4327629"/>
              <a:gd name="connsiteX9" fmla="*/ 54099 w 3827839"/>
              <a:gd name="connsiteY9" fmla="*/ 1695042 h 4327629"/>
              <a:gd name="connsiteX10" fmla="*/ 2480 w 3827839"/>
              <a:gd name="connsiteY10" fmla="*/ 1164100 h 4327629"/>
              <a:gd name="connsiteX11" fmla="*/ 9854 w 3827839"/>
              <a:gd name="connsiteY11" fmla="*/ 957622 h 4327629"/>
              <a:gd name="connsiteX12" fmla="*/ 24602 w 3827839"/>
              <a:gd name="connsiteY12" fmla="*/ 670029 h 4327629"/>
              <a:gd name="connsiteX13" fmla="*/ 68847 w 3827839"/>
              <a:gd name="connsiteY13" fmla="*/ 419306 h 4327629"/>
              <a:gd name="connsiteX14" fmla="*/ 172086 w 3827839"/>
              <a:gd name="connsiteY14" fmla="*/ 146461 h 4327629"/>
              <a:gd name="connsiteX15" fmla="*/ 326944 w 3827839"/>
              <a:gd name="connsiteY15" fmla="*/ 21100 h 4327629"/>
              <a:gd name="connsiteX16" fmla="*/ 444931 w 3827839"/>
              <a:gd name="connsiteY16" fmla="*/ 6351 h 4327629"/>
              <a:gd name="connsiteX17" fmla="*/ 673531 w 3827839"/>
              <a:gd name="connsiteY17" fmla="*/ 87468 h 4327629"/>
              <a:gd name="connsiteX18" fmla="*/ 909506 w 3827839"/>
              <a:gd name="connsiteY18" fmla="*/ 220203 h 4327629"/>
              <a:gd name="connsiteX19" fmla="*/ 1197099 w 3827839"/>
              <a:gd name="connsiteY19" fmla="*/ 426680 h 4327629"/>
              <a:gd name="connsiteX20" fmla="*/ 1477318 w 3827839"/>
              <a:gd name="connsiteY20" fmla="*/ 662655 h 4327629"/>
              <a:gd name="connsiteX21" fmla="*/ 1956641 w 3827839"/>
              <a:gd name="connsiteY21" fmla="*/ 1105106 h 4327629"/>
              <a:gd name="connsiteX22" fmla="*/ 2856293 w 3827839"/>
              <a:gd name="connsiteY22" fmla="*/ 2019506 h 4327629"/>
              <a:gd name="connsiteX23" fmla="*/ 3814938 w 3827839"/>
              <a:gd name="connsiteY23" fmla="*/ 2978151 h 4327629"/>
              <a:gd name="connsiteX24" fmla="*/ 3431480 w 3827839"/>
              <a:gd name="connsiteY24" fmla="*/ 2602068 h 4327629"/>
              <a:gd name="connsiteX25" fmla="*/ 3755944 w 3827839"/>
              <a:gd name="connsiteY25" fmla="*/ 2911784 h 4327629"/>
              <a:gd name="connsiteX26" fmla="*/ 3807564 w 3827839"/>
              <a:gd name="connsiteY26" fmla="*/ 2985526 h 4327629"/>
              <a:gd name="connsiteX27" fmla="*/ 3778067 w 3827839"/>
              <a:gd name="connsiteY27" fmla="*/ 2992900 h 4327629"/>
              <a:gd name="connsiteX28" fmla="*/ 902131 w 3827839"/>
              <a:gd name="connsiteY28" fmla="*/ 4327629 h 4327629"/>
              <a:gd name="connsiteX0" fmla="*/ 902131 w 3819709"/>
              <a:gd name="connsiteY0" fmla="*/ 4327629 h 4327629"/>
              <a:gd name="connsiteX1" fmla="*/ 821015 w 3819709"/>
              <a:gd name="connsiteY1" fmla="*/ 4290758 h 4327629"/>
              <a:gd name="connsiteX2" fmla="*/ 732525 w 3819709"/>
              <a:gd name="connsiteY2" fmla="*/ 4202268 h 4327629"/>
              <a:gd name="connsiteX3" fmla="*/ 599789 w 3819709"/>
              <a:gd name="connsiteY3" fmla="*/ 3973668 h 4327629"/>
              <a:gd name="connsiteX4" fmla="*/ 444931 w 3819709"/>
              <a:gd name="connsiteY4" fmla="*/ 3619706 h 4327629"/>
              <a:gd name="connsiteX5" fmla="*/ 356441 w 3819709"/>
              <a:gd name="connsiteY5" fmla="*/ 3317364 h 4327629"/>
              <a:gd name="connsiteX6" fmla="*/ 275325 w 3819709"/>
              <a:gd name="connsiteY6" fmla="*/ 3007648 h 4327629"/>
              <a:gd name="connsiteX7" fmla="*/ 201583 w 3819709"/>
              <a:gd name="connsiteY7" fmla="*/ 2668435 h 4327629"/>
              <a:gd name="connsiteX8" fmla="*/ 135215 w 3819709"/>
              <a:gd name="connsiteY8" fmla="*/ 2314474 h 4327629"/>
              <a:gd name="connsiteX9" fmla="*/ 54099 w 3819709"/>
              <a:gd name="connsiteY9" fmla="*/ 1695042 h 4327629"/>
              <a:gd name="connsiteX10" fmla="*/ 2480 w 3819709"/>
              <a:gd name="connsiteY10" fmla="*/ 1164100 h 4327629"/>
              <a:gd name="connsiteX11" fmla="*/ 9854 w 3819709"/>
              <a:gd name="connsiteY11" fmla="*/ 957622 h 4327629"/>
              <a:gd name="connsiteX12" fmla="*/ 24602 w 3819709"/>
              <a:gd name="connsiteY12" fmla="*/ 670029 h 4327629"/>
              <a:gd name="connsiteX13" fmla="*/ 68847 w 3819709"/>
              <a:gd name="connsiteY13" fmla="*/ 419306 h 4327629"/>
              <a:gd name="connsiteX14" fmla="*/ 172086 w 3819709"/>
              <a:gd name="connsiteY14" fmla="*/ 146461 h 4327629"/>
              <a:gd name="connsiteX15" fmla="*/ 326944 w 3819709"/>
              <a:gd name="connsiteY15" fmla="*/ 21100 h 4327629"/>
              <a:gd name="connsiteX16" fmla="*/ 444931 w 3819709"/>
              <a:gd name="connsiteY16" fmla="*/ 6351 h 4327629"/>
              <a:gd name="connsiteX17" fmla="*/ 673531 w 3819709"/>
              <a:gd name="connsiteY17" fmla="*/ 87468 h 4327629"/>
              <a:gd name="connsiteX18" fmla="*/ 909506 w 3819709"/>
              <a:gd name="connsiteY18" fmla="*/ 220203 h 4327629"/>
              <a:gd name="connsiteX19" fmla="*/ 1197099 w 3819709"/>
              <a:gd name="connsiteY19" fmla="*/ 426680 h 4327629"/>
              <a:gd name="connsiteX20" fmla="*/ 1477318 w 3819709"/>
              <a:gd name="connsiteY20" fmla="*/ 662655 h 4327629"/>
              <a:gd name="connsiteX21" fmla="*/ 1956641 w 3819709"/>
              <a:gd name="connsiteY21" fmla="*/ 1105106 h 4327629"/>
              <a:gd name="connsiteX22" fmla="*/ 2856293 w 3819709"/>
              <a:gd name="connsiteY22" fmla="*/ 2019506 h 4327629"/>
              <a:gd name="connsiteX23" fmla="*/ 3814938 w 3819709"/>
              <a:gd name="connsiteY23" fmla="*/ 2978151 h 4327629"/>
              <a:gd name="connsiteX24" fmla="*/ 3247125 w 3819709"/>
              <a:gd name="connsiteY24" fmla="*/ 2941281 h 4327629"/>
              <a:gd name="connsiteX25" fmla="*/ 3755944 w 3819709"/>
              <a:gd name="connsiteY25" fmla="*/ 2911784 h 4327629"/>
              <a:gd name="connsiteX26" fmla="*/ 3807564 w 3819709"/>
              <a:gd name="connsiteY26" fmla="*/ 2985526 h 4327629"/>
              <a:gd name="connsiteX27" fmla="*/ 3778067 w 3819709"/>
              <a:gd name="connsiteY27" fmla="*/ 2992900 h 4327629"/>
              <a:gd name="connsiteX28" fmla="*/ 902131 w 3819709"/>
              <a:gd name="connsiteY28" fmla="*/ 4327629 h 4327629"/>
              <a:gd name="connsiteX0" fmla="*/ 902131 w 3869292"/>
              <a:gd name="connsiteY0" fmla="*/ 4327629 h 4327629"/>
              <a:gd name="connsiteX1" fmla="*/ 821015 w 3869292"/>
              <a:gd name="connsiteY1" fmla="*/ 4290758 h 4327629"/>
              <a:gd name="connsiteX2" fmla="*/ 732525 w 3869292"/>
              <a:gd name="connsiteY2" fmla="*/ 4202268 h 4327629"/>
              <a:gd name="connsiteX3" fmla="*/ 599789 w 3869292"/>
              <a:gd name="connsiteY3" fmla="*/ 3973668 h 4327629"/>
              <a:gd name="connsiteX4" fmla="*/ 444931 w 3869292"/>
              <a:gd name="connsiteY4" fmla="*/ 3619706 h 4327629"/>
              <a:gd name="connsiteX5" fmla="*/ 356441 w 3869292"/>
              <a:gd name="connsiteY5" fmla="*/ 3317364 h 4327629"/>
              <a:gd name="connsiteX6" fmla="*/ 275325 w 3869292"/>
              <a:gd name="connsiteY6" fmla="*/ 3007648 h 4327629"/>
              <a:gd name="connsiteX7" fmla="*/ 201583 w 3869292"/>
              <a:gd name="connsiteY7" fmla="*/ 2668435 h 4327629"/>
              <a:gd name="connsiteX8" fmla="*/ 135215 w 3869292"/>
              <a:gd name="connsiteY8" fmla="*/ 2314474 h 4327629"/>
              <a:gd name="connsiteX9" fmla="*/ 54099 w 3869292"/>
              <a:gd name="connsiteY9" fmla="*/ 1695042 h 4327629"/>
              <a:gd name="connsiteX10" fmla="*/ 2480 w 3869292"/>
              <a:gd name="connsiteY10" fmla="*/ 1164100 h 4327629"/>
              <a:gd name="connsiteX11" fmla="*/ 9854 w 3869292"/>
              <a:gd name="connsiteY11" fmla="*/ 957622 h 4327629"/>
              <a:gd name="connsiteX12" fmla="*/ 24602 w 3869292"/>
              <a:gd name="connsiteY12" fmla="*/ 670029 h 4327629"/>
              <a:gd name="connsiteX13" fmla="*/ 68847 w 3869292"/>
              <a:gd name="connsiteY13" fmla="*/ 419306 h 4327629"/>
              <a:gd name="connsiteX14" fmla="*/ 172086 w 3869292"/>
              <a:gd name="connsiteY14" fmla="*/ 146461 h 4327629"/>
              <a:gd name="connsiteX15" fmla="*/ 326944 w 3869292"/>
              <a:gd name="connsiteY15" fmla="*/ 21100 h 4327629"/>
              <a:gd name="connsiteX16" fmla="*/ 444931 w 3869292"/>
              <a:gd name="connsiteY16" fmla="*/ 6351 h 4327629"/>
              <a:gd name="connsiteX17" fmla="*/ 673531 w 3869292"/>
              <a:gd name="connsiteY17" fmla="*/ 87468 h 4327629"/>
              <a:gd name="connsiteX18" fmla="*/ 909506 w 3869292"/>
              <a:gd name="connsiteY18" fmla="*/ 220203 h 4327629"/>
              <a:gd name="connsiteX19" fmla="*/ 1197099 w 3869292"/>
              <a:gd name="connsiteY19" fmla="*/ 426680 h 4327629"/>
              <a:gd name="connsiteX20" fmla="*/ 1477318 w 3869292"/>
              <a:gd name="connsiteY20" fmla="*/ 662655 h 4327629"/>
              <a:gd name="connsiteX21" fmla="*/ 1956641 w 3869292"/>
              <a:gd name="connsiteY21" fmla="*/ 1105106 h 4327629"/>
              <a:gd name="connsiteX22" fmla="*/ 2856293 w 3869292"/>
              <a:gd name="connsiteY22" fmla="*/ 2019506 h 4327629"/>
              <a:gd name="connsiteX23" fmla="*/ 3814938 w 3869292"/>
              <a:gd name="connsiteY23" fmla="*/ 2978151 h 4327629"/>
              <a:gd name="connsiteX24" fmla="*/ 3755944 w 3869292"/>
              <a:gd name="connsiteY24" fmla="*/ 2911784 h 4327629"/>
              <a:gd name="connsiteX25" fmla="*/ 3807564 w 3869292"/>
              <a:gd name="connsiteY25" fmla="*/ 2985526 h 4327629"/>
              <a:gd name="connsiteX26" fmla="*/ 3778067 w 3869292"/>
              <a:gd name="connsiteY26" fmla="*/ 2992900 h 4327629"/>
              <a:gd name="connsiteX27" fmla="*/ 902131 w 3869292"/>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778067 w 3816411"/>
              <a:gd name="connsiteY26" fmla="*/ 2992900 h 4327629"/>
              <a:gd name="connsiteX27" fmla="*/ 902131 w 3816411"/>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062770 w 3816411"/>
              <a:gd name="connsiteY26" fmla="*/ 3309990 h 4327629"/>
              <a:gd name="connsiteX27" fmla="*/ 902131 w 3816411"/>
              <a:gd name="connsiteY27" fmla="*/ 4327629 h 4327629"/>
              <a:gd name="connsiteX0" fmla="*/ 902131 w 3816582"/>
              <a:gd name="connsiteY0" fmla="*/ 4327629 h 4327629"/>
              <a:gd name="connsiteX1" fmla="*/ 821015 w 3816582"/>
              <a:gd name="connsiteY1" fmla="*/ 4290758 h 4327629"/>
              <a:gd name="connsiteX2" fmla="*/ 732525 w 3816582"/>
              <a:gd name="connsiteY2" fmla="*/ 4202268 h 4327629"/>
              <a:gd name="connsiteX3" fmla="*/ 599789 w 3816582"/>
              <a:gd name="connsiteY3" fmla="*/ 3973668 h 4327629"/>
              <a:gd name="connsiteX4" fmla="*/ 444931 w 3816582"/>
              <a:gd name="connsiteY4" fmla="*/ 3619706 h 4327629"/>
              <a:gd name="connsiteX5" fmla="*/ 356441 w 3816582"/>
              <a:gd name="connsiteY5" fmla="*/ 3317364 h 4327629"/>
              <a:gd name="connsiteX6" fmla="*/ 275325 w 3816582"/>
              <a:gd name="connsiteY6" fmla="*/ 3007648 h 4327629"/>
              <a:gd name="connsiteX7" fmla="*/ 201583 w 3816582"/>
              <a:gd name="connsiteY7" fmla="*/ 2668435 h 4327629"/>
              <a:gd name="connsiteX8" fmla="*/ 135215 w 3816582"/>
              <a:gd name="connsiteY8" fmla="*/ 2314474 h 4327629"/>
              <a:gd name="connsiteX9" fmla="*/ 54099 w 3816582"/>
              <a:gd name="connsiteY9" fmla="*/ 1695042 h 4327629"/>
              <a:gd name="connsiteX10" fmla="*/ 2480 w 3816582"/>
              <a:gd name="connsiteY10" fmla="*/ 1164100 h 4327629"/>
              <a:gd name="connsiteX11" fmla="*/ 9854 w 3816582"/>
              <a:gd name="connsiteY11" fmla="*/ 957622 h 4327629"/>
              <a:gd name="connsiteX12" fmla="*/ 24602 w 3816582"/>
              <a:gd name="connsiteY12" fmla="*/ 670029 h 4327629"/>
              <a:gd name="connsiteX13" fmla="*/ 68847 w 3816582"/>
              <a:gd name="connsiteY13" fmla="*/ 419306 h 4327629"/>
              <a:gd name="connsiteX14" fmla="*/ 172086 w 3816582"/>
              <a:gd name="connsiteY14" fmla="*/ 146461 h 4327629"/>
              <a:gd name="connsiteX15" fmla="*/ 326944 w 3816582"/>
              <a:gd name="connsiteY15" fmla="*/ 21100 h 4327629"/>
              <a:gd name="connsiteX16" fmla="*/ 444931 w 3816582"/>
              <a:gd name="connsiteY16" fmla="*/ 6351 h 4327629"/>
              <a:gd name="connsiteX17" fmla="*/ 673531 w 3816582"/>
              <a:gd name="connsiteY17" fmla="*/ 87468 h 4327629"/>
              <a:gd name="connsiteX18" fmla="*/ 909506 w 3816582"/>
              <a:gd name="connsiteY18" fmla="*/ 220203 h 4327629"/>
              <a:gd name="connsiteX19" fmla="*/ 1197099 w 3816582"/>
              <a:gd name="connsiteY19" fmla="*/ 426680 h 4327629"/>
              <a:gd name="connsiteX20" fmla="*/ 1477318 w 3816582"/>
              <a:gd name="connsiteY20" fmla="*/ 662655 h 4327629"/>
              <a:gd name="connsiteX21" fmla="*/ 1956641 w 3816582"/>
              <a:gd name="connsiteY21" fmla="*/ 1105106 h 4327629"/>
              <a:gd name="connsiteX22" fmla="*/ 2856293 w 3816582"/>
              <a:gd name="connsiteY22" fmla="*/ 2019506 h 4327629"/>
              <a:gd name="connsiteX23" fmla="*/ 3814938 w 3816582"/>
              <a:gd name="connsiteY23" fmla="*/ 2978151 h 4327629"/>
              <a:gd name="connsiteX24" fmla="*/ 3092267 w 3816582"/>
              <a:gd name="connsiteY24" fmla="*/ 2897035 h 4327629"/>
              <a:gd name="connsiteX25" fmla="*/ 3313493 w 3816582"/>
              <a:gd name="connsiteY25" fmla="*/ 2343971 h 4327629"/>
              <a:gd name="connsiteX26" fmla="*/ 3062770 w 3816582"/>
              <a:gd name="connsiteY26" fmla="*/ 3309990 h 4327629"/>
              <a:gd name="connsiteX27" fmla="*/ 902131 w 3816582"/>
              <a:gd name="connsiteY27" fmla="*/ 4327629 h 4327629"/>
              <a:gd name="connsiteX0" fmla="*/ 902131 w 3816871"/>
              <a:gd name="connsiteY0" fmla="*/ 4327629 h 4327629"/>
              <a:gd name="connsiteX1" fmla="*/ 821015 w 3816871"/>
              <a:gd name="connsiteY1" fmla="*/ 4290758 h 4327629"/>
              <a:gd name="connsiteX2" fmla="*/ 732525 w 3816871"/>
              <a:gd name="connsiteY2" fmla="*/ 4202268 h 4327629"/>
              <a:gd name="connsiteX3" fmla="*/ 599789 w 3816871"/>
              <a:gd name="connsiteY3" fmla="*/ 3973668 h 4327629"/>
              <a:gd name="connsiteX4" fmla="*/ 444931 w 3816871"/>
              <a:gd name="connsiteY4" fmla="*/ 3619706 h 4327629"/>
              <a:gd name="connsiteX5" fmla="*/ 356441 w 3816871"/>
              <a:gd name="connsiteY5" fmla="*/ 3317364 h 4327629"/>
              <a:gd name="connsiteX6" fmla="*/ 275325 w 3816871"/>
              <a:gd name="connsiteY6" fmla="*/ 3007648 h 4327629"/>
              <a:gd name="connsiteX7" fmla="*/ 201583 w 3816871"/>
              <a:gd name="connsiteY7" fmla="*/ 2668435 h 4327629"/>
              <a:gd name="connsiteX8" fmla="*/ 135215 w 3816871"/>
              <a:gd name="connsiteY8" fmla="*/ 2314474 h 4327629"/>
              <a:gd name="connsiteX9" fmla="*/ 54099 w 3816871"/>
              <a:gd name="connsiteY9" fmla="*/ 1695042 h 4327629"/>
              <a:gd name="connsiteX10" fmla="*/ 2480 w 3816871"/>
              <a:gd name="connsiteY10" fmla="*/ 1164100 h 4327629"/>
              <a:gd name="connsiteX11" fmla="*/ 9854 w 3816871"/>
              <a:gd name="connsiteY11" fmla="*/ 957622 h 4327629"/>
              <a:gd name="connsiteX12" fmla="*/ 24602 w 3816871"/>
              <a:gd name="connsiteY12" fmla="*/ 670029 h 4327629"/>
              <a:gd name="connsiteX13" fmla="*/ 68847 w 3816871"/>
              <a:gd name="connsiteY13" fmla="*/ 419306 h 4327629"/>
              <a:gd name="connsiteX14" fmla="*/ 172086 w 3816871"/>
              <a:gd name="connsiteY14" fmla="*/ 146461 h 4327629"/>
              <a:gd name="connsiteX15" fmla="*/ 326944 w 3816871"/>
              <a:gd name="connsiteY15" fmla="*/ 21100 h 4327629"/>
              <a:gd name="connsiteX16" fmla="*/ 444931 w 3816871"/>
              <a:gd name="connsiteY16" fmla="*/ 6351 h 4327629"/>
              <a:gd name="connsiteX17" fmla="*/ 673531 w 3816871"/>
              <a:gd name="connsiteY17" fmla="*/ 87468 h 4327629"/>
              <a:gd name="connsiteX18" fmla="*/ 909506 w 3816871"/>
              <a:gd name="connsiteY18" fmla="*/ 220203 h 4327629"/>
              <a:gd name="connsiteX19" fmla="*/ 1197099 w 3816871"/>
              <a:gd name="connsiteY19" fmla="*/ 426680 h 4327629"/>
              <a:gd name="connsiteX20" fmla="*/ 1477318 w 3816871"/>
              <a:gd name="connsiteY20" fmla="*/ 662655 h 4327629"/>
              <a:gd name="connsiteX21" fmla="*/ 1956641 w 3816871"/>
              <a:gd name="connsiteY21" fmla="*/ 1105106 h 4327629"/>
              <a:gd name="connsiteX22" fmla="*/ 2856293 w 3816871"/>
              <a:gd name="connsiteY22" fmla="*/ 2019506 h 4327629"/>
              <a:gd name="connsiteX23" fmla="*/ 3814938 w 3816871"/>
              <a:gd name="connsiteY23" fmla="*/ 2978151 h 4327629"/>
              <a:gd name="connsiteX24" fmla="*/ 3092267 w 3816871"/>
              <a:gd name="connsiteY24" fmla="*/ 2897035 h 4327629"/>
              <a:gd name="connsiteX25" fmla="*/ 2671939 w 3816871"/>
              <a:gd name="connsiteY25" fmla="*/ 2963403 h 4327629"/>
              <a:gd name="connsiteX26" fmla="*/ 3062770 w 3816871"/>
              <a:gd name="connsiteY26" fmla="*/ 3309990 h 4327629"/>
              <a:gd name="connsiteX27" fmla="*/ 902131 w 3816871"/>
              <a:gd name="connsiteY27" fmla="*/ 4327629 h 4327629"/>
              <a:gd name="connsiteX0" fmla="*/ 902131 w 3633180"/>
              <a:gd name="connsiteY0" fmla="*/ 4327629 h 4327629"/>
              <a:gd name="connsiteX1" fmla="*/ 821015 w 3633180"/>
              <a:gd name="connsiteY1" fmla="*/ 4290758 h 4327629"/>
              <a:gd name="connsiteX2" fmla="*/ 732525 w 3633180"/>
              <a:gd name="connsiteY2" fmla="*/ 4202268 h 4327629"/>
              <a:gd name="connsiteX3" fmla="*/ 599789 w 3633180"/>
              <a:gd name="connsiteY3" fmla="*/ 3973668 h 4327629"/>
              <a:gd name="connsiteX4" fmla="*/ 444931 w 3633180"/>
              <a:gd name="connsiteY4" fmla="*/ 3619706 h 4327629"/>
              <a:gd name="connsiteX5" fmla="*/ 356441 w 3633180"/>
              <a:gd name="connsiteY5" fmla="*/ 3317364 h 4327629"/>
              <a:gd name="connsiteX6" fmla="*/ 275325 w 3633180"/>
              <a:gd name="connsiteY6" fmla="*/ 3007648 h 4327629"/>
              <a:gd name="connsiteX7" fmla="*/ 201583 w 3633180"/>
              <a:gd name="connsiteY7" fmla="*/ 2668435 h 4327629"/>
              <a:gd name="connsiteX8" fmla="*/ 135215 w 3633180"/>
              <a:gd name="connsiteY8" fmla="*/ 2314474 h 4327629"/>
              <a:gd name="connsiteX9" fmla="*/ 54099 w 3633180"/>
              <a:gd name="connsiteY9" fmla="*/ 1695042 h 4327629"/>
              <a:gd name="connsiteX10" fmla="*/ 2480 w 3633180"/>
              <a:gd name="connsiteY10" fmla="*/ 1164100 h 4327629"/>
              <a:gd name="connsiteX11" fmla="*/ 9854 w 3633180"/>
              <a:gd name="connsiteY11" fmla="*/ 957622 h 4327629"/>
              <a:gd name="connsiteX12" fmla="*/ 24602 w 3633180"/>
              <a:gd name="connsiteY12" fmla="*/ 670029 h 4327629"/>
              <a:gd name="connsiteX13" fmla="*/ 68847 w 3633180"/>
              <a:gd name="connsiteY13" fmla="*/ 419306 h 4327629"/>
              <a:gd name="connsiteX14" fmla="*/ 172086 w 3633180"/>
              <a:gd name="connsiteY14" fmla="*/ 146461 h 4327629"/>
              <a:gd name="connsiteX15" fmla="*/ 326944 w 3633180"/>
              <a:gd name="connsiteY15" fmla="*/ 21100 h 4327629"/>
              <a:gd name="connsiteX16" fmla="*/ 444931 w 3633180"/>
              <a:gd name="connsiteY16" fmla="*/ 6351 h 4327629"/>
              <a:gd name="connsiteX17" fmla="*/ 673531 w 3633180"/>
              <a:gd name="connsiteY17" fmla="*/ 87468 h 4327629"/>
              <a:gd name="connsiteX18" fmla="*/ 909506 w 3633180"/>
              <a:gd name="connsiteY18" fmla="*/ 220203 h 4327629"/>
              <a:gd name="connsiteX19" fmla="*/ 1197099 w 3633180"/>
              <a:gd name="connsiteY19" fmla="*/ 426680 h 4327629"/>
              <a:gd name="connsiteX20" fmla="*/ 1477318 w 3633180"/>
              <a:gd name="connsiteY20" fmla="*/ 662655 h 4327629"/>
              <a:gd name="connsiteX21" fmla="*/ 1956641 w 3633180"/>
              <a:gd name="connsiteY21" fmla="*/ 1105106 h 4327629"/>
              <a:gd name="connsiteX22" fmla="*/ 2856293 w 3633180"/>
              <a:gd name="connsiteY22" fmla="*/ 2019506 h 4327629"/>
              <a:gd name="connsiteX23" fmla="*/ 3630583 w 3633180"/>
              <a:gd name="connsiteY23" fmla="*/ 2756925 h 4327629"/>
              <a:gd name="connsiteX24" fmla="*/ 3092267 w 3633180"/>
              <a:gd name="connsiteY24" fmla="*/ 2897035 h 4327629"/>
              <a:gd name="connsiteX25" fmla="*/ 2671939 w 3633180"/>
              <a:gd name="connsiteY25" fmla="*/ 2963403 h 4327629"/>
              <a:gd name="connsiteX26" fmla="*/ 3062770 w 3633180"/>
              <a:gd name="connsiteY26" fmla="*/ 3309990 h 4327629"/>
              <a:gd name="connsiteX27" fmla="*/ 902131 w 3633180"/>
              <a:gd name="connsiteY27" fmla="*/ 4327629 h 4327629"/>
              <a:gd name="connsiteX0" fmla="*/ 902131 w 3851745"/>
              <a:gd name="connsiteY0" fmla="*/ 4327629 h 4327629"/>
              <a:gd name="connsiteX1" fmla="*/ 821015 w 3851745"/>
              <a:gd name="connsiteY1" fmla="*/ 4290758 h 4327629"/>
              <a:gd name="connsiteX2" fmla="*/ 732525 w 3851745"/>
              <a:gd name="connsiteY2" fmla="*/ 4202268 h 4327629"/>
              <a:gd name="connsiteX3" fmla="*/ 599789 w 3851745"/>
              <a:gd name="connsiteY3" fmla="*/ 3973668 h 4327629"/>
              <a:gd name="connsiteX4" fmla="*/ 444931 w 3851745"/>
              <a:gd name="connsiteY4" fmla="*/ 3619706 h 4327629"/>
              <a:gd name="connsiteX5" fmla="*/ 356441 w 3851745"/>
              <a:gd name="connsiteY5" fmla="*/ 3317364 h 4327629"/>
              <a:gd name="connsiteX6" fmla="*/ 275325 w 3851745"/>
              <a:gd name="connsiteY6" fmla="*/ 3007648 h 4327629"/>
              <a:gd name="connsiteX7" fmla="*/ 201583 w 3851745"/>
              <a:gd name="connsiteY7" fmla="*/ 2668435 h 4327629"/>
              <a:gd name="connsiteX8" fmla="*/ 135215 w 3851745"/>
              <a:gd name="connsiteY8" fmla="*/ 2314474 h 4327629"/>
              <a:gd name="connsiteX9" fmla="*/ 54099 w 3851745"/>
              <a:gd name="connsiteY9" fmla="*/ 1695042 h 4327629"/>
              <a:gd name="connsiteX10" fmla="*/ 2480 w 3851745"/>
              <a:gd name="connsiteY10" fmla="*/ 1164100 h 4327629"/>
              <a:gd name="connsiteX11" fmla="*/ 9854 w 3851745"/>
              <a:gd name="connsiteY11" fmla="*/ 957622 h 4327629"/>
              <a:gd name="connsiteX12" fmla="*/ 24602 w 3851745"/>
              <a:gd name="connsiteY12" fmla="*/ 670029 h 4327629"/>
              <a:gd name="connsiteX13" fmla="*/ 68847 w 3851745"/>
              <a:gd name="connsiteY13" fmla="*/ 419306 h 4327629"/>
              <a:gd name="connsiteX14" fmla="*/ 172086 w 3851745"/>
              <a:gd name="connsiteY14" fmla="*/ 146461 h 4327629"/>
              <a:gd name="connsiteX15" fmla="*/ 326944 w 3851745"/>
              <a:gd name="connsiteY15" fmla="*/ 21100 h 4327629"/>
              <a:gd name="connsiteX16" fmla="*/ 444931 w 3851745"/>
              <a:gd name="connsiteY16" fmla="*/ 6351 h 4327629"/>
              <a:gd name="connsiteX17" fmla="*/ 673531 w 3851745"/>
              <a:gd name="connsiteY17" fmla="*/ 87468 h 4327629"/>
              <a:gd name="connsiteX18" fmla="*/ 909506 w 3851745"/>
              <a:gd name="connsiteY18" fmla="*/ 220203 h 4327629"/>
              <a:gd name="connsiteX19" fmla="*/ 1197099 w 3851745"/>
              <a:gd name="connsiteY19" fmla="*/ 426680 h 4327629"/>
              <a:gd name="connsiteX20" fmla="*/ 1477318 w 3851745"/>
              <a:gd name="connsiteY20" fmla="*/ 662655 h 4327629"/>
              <a:gd name="connsiteX21" fmla="*/ 1956641 w 3851745"/>
              <a:gd name="connsiteY21" fmla="*/ 1105106 h 4327629"/>
              <a:gd name="connsiteX22" fmla="*/ 2856293 w 3851745"/>
              <a:gd name="connsiteY22" fmla="*/ 2019506 h 4327629"/>
              <a:gd name="connsiteX23" fmla="*/ 3630583 w 3851745"/>
              <a:gd name="connsiteY23" fmla="*/ 2756925 h 4327629"/>
              <a:gd name="connsiteX24" fmla="*/ 3785441 w 3851745"/>
              <a:gd name="connsiteY24" fmla="*/ 2978151 h 4327629"/>
              <a:gd name="connsiteX25" fmla="*/ 2671939 w 3851745"/>
              <a:gd name="connsiteY25" fmla="*/ 2963403 h 4327629"/>
              <a:gd name="connsiteX26" fmla="*/ 3062770 w 3851745"/>
              <a:gd name="connsiteY26" fmla="*/ 3309990 h 4327629"/>
              <a:gd name="connsiteX27" fmla="*/ 902131 w 3851745"/>
              <a:gd name="connsiteY27" fmla="*/ 4327629 h 4327629"/>
              <a:gd name="connsiteX0" fmla="*/ 902131 w 3809492"/>
              <a:gd name="connsiteY0" fmla="*/ 4327629 h 4327629"/>
              <a:gd name="connsiteX1" fmla="*/ 821015 w 3809492"/>
              <a:gd name="connsiteY1" fmla="*/ 4290758 h 4327629"/>
              <a:gd name="connsiteX2" fmla="*/ 732525 w 3809492"/>
              <a:gd name="connsiteY2" fmla="*/ 4202268 h 4327629"/>
              <a:gd name="connsiteX3" fmla="*/ 599789 w 3809492"/>
              <a:gd name="connsiteY3" fmla="*/ 3973668 h 4327629"/>
              <a:gd name="connsiteX4" fmla="*/ 444931 w 3809492"/>
              <a:gd name="connsiteY4" fmla="*/ 3619706 h 4327629"/>
              <a:gd name="connsiteX5" fmla="*/ 356441 w 3809492"/>
              <a:gd name="connsiteY5" fmla="*/ 3317364 h 4327629"/>
              <a:gd name="connsiteX6" fmla="*/ 275325 w 3809492"/>
              <a:gd name="connsiteY6" fmla="*/ 3007648 h 4327629"/>
              <a:gd name="connsiteX7" fmla="*/ 201583 w 3809492"/>
              <a:gd name="connsiteY7" fmla="*/ 2668435 h 4327629"/>
              <a:gd name="connsiteX8" fmla="*/ 135215 w 3809492"/>
              <a:gd name="connsiteY8" fmla="*/ 2314474 h 4327629"/>
              <a:gd name="connsiteX9" fmla="*/ 54099 w 3809492"/>
              <a:gd name="connsiteY9" fmla="*/ 1695042 h 4327629"/>
              <a:gd name="connsiteX10" fmla="*/ 2480 w 3809492"/>
              <a:gd name="connsiteY10" fmla="*/ 1164100 h 4327629"/>
              <a:gd name="connsiteX11" fmla="*/ 9854 w 3809492"/>
              <a:gd name="connsiteY11" fmla="*/ 957622 h 4327629"/>
              <a:gd name="connsiteX12" fmla="*/ 24602 w 3809492"/>
              <a:gd name="connsiteY12" fmla="*/ 670029 h 4327629"/>
              <a:gd name="connsiteX13" fmla="*/ 68847 w 3809492"/>
              <a:gd name="connsiteY13" fmla="*/ 419306 h 4327629"/>
              <a:gd name="connsiteX14" fmla="*/ 172086 w 3809492"/>
              <a:gd name="connsiteY14" fmla="*/ 146461 h 4327629"/>
              <a:gd name="connsiteX15" fmla="*/ 326944 w 3809492"/>
              <a:gd name="connsiteY15" fmla="*/ 21100 h 4327629"/>
              <a:gd name="connsiteX16" fmla="*/ 444931 w 3809492"/>
              <a:gd name="connsiteY16" fmla="*/ 6351 h 4327629"/>
              <a:gd name="connsiteX17" fmla="*/ 673531 w 3809492"/>
              <a:gd name="connsiteY17" fmla="*/ 87468 h 4327629"/>
              <a:gd name="connsiteX18" fmla="*/ 909506 w 3809492"/>
              <a:gd name="connsiteY18" fmla="*/ 220203 h 4327629"/>
              <a:gd name="connsiteX19" fmla="*/ 1197099 w 3809492"/>
              <a:gd name="connsiteY19" fmla="*/ 426680 h 4327629"/>
              <a:gd name="connsiteX20" fmla="*/ 1477318 w 3809492"/>
              <a:gd name="connsiteY20" fmla="*/ 662655 h 4327629"/>
              <a:gd name="connsiteX21" fmla="*/ 1956641 w 3809492"/>
              <a:gd name="connsiteY21" fmla="*/ 1105106 h 4327629"/>
              <a:gd name="connsiteX22" fmla="*/ 2856293 w 3809492"/>
              <a:gd name="connsiteY22" fmla="*/ 2019506 h 4327629"/>
              <a:gd name="connsiteX23" fmla="*/ 3630583 w 3809492"/>
              <a:gd name="connsiteY23" fmla="*/ 2756925 h 4327629"/>
              <a:gd name="connsiteX24" fmla="*/ 3785441 w 3809492"/>
              <a:gd name="connsiteY24" fmla="*/ 2978151 h 4327629"/>
              <a:gd name="connsiteX25" fmla="*/ 3254500 w 3809492"/>
              <a:gd name="connsiteY25" fmla="*/ 3147758 h 4327629"/>
              <a:gd name="connsiteX26" fmla="*/ 3062770 w 3809492"/>
              <a:gd name="connsiteY26" fmla="*/ 3309990 h 4327629"/>
              <a:gd name="connsiteX27" fmla="*/ 902131 w 3809492"/>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7794 w 3787165"/>
              <a:gd name="connsiteY26" fmla="*/ 3325063 h 4327629"/>
              <a:gd name="connsiteX27" fmla="*/ 902131 w 3787165"/>
              <a:gd name="connsiteY27" fmla="*/ 4327629 h 4327629"/>
              <a:gd name="connsiteX0" fmla="*/ 902131 w 3792102"/>
              <a:gd name="connsiteY0" fmla="*/ 4327629 h 4327629"/>
              <a:gd name="connsiteX1" fmla="*/ 821015 w 3792102"/>
              <a:gd name="connsiteY1" fmla="*/ 4290758 h 4327629"/>
              <a:gd name="connsiteX2" fmla="*/ 732525 w 3792102"/>
              <a:gd name="connsiteY2" fmla="*/ 4202268 h 4327629"/>
              <a:gd name="connsiteX3" fmla="*/ 599789 w 3792102"/>
              <a:gd name="connsiteY3" fmla="*/ 3973668 h 4327629"/>
              <a:gd name="connsiteX4" fmla="*/ 444931 w 3792102"/>
              <a:gd name="connsiteY4" fmla="*/ 3619706 h 4327629"/>
              <a:gd name="connsiteX5" fmla="*/ 356441 w 3792102"/>
              <a:gd name="connsiteY5" fmla="*/ 3317364 h 4327629"/>
              <a:gd name="connsiteX6" fmla="*/ 275325 w 3792102"/>
              <a:gd name="connsiteY6" fmla="*/ 3007648 h 4327629"/>
              <a:gd name="connsiteX7" fmla="*/ 201583 w 3792102"/>
              <a:gd name="connsiteY7" fmla="*/ 2668435 h 4327629"/>
              <a:gd name="connsiteX8" fmla="*/ 135215 w 3792102"/>
              <a:gd name="connsiteY8" fmla="*/ 2314474 h 4327629"/>
              <a:gd name="connsiteX9" fmla="*/ 54099 w 3792102"/>
              <a:gd name="connsiteY9" fmla="*/ 1695042 h 4327629"/>
              <a:gd name="connsiteX10" fmla="*/ 2480 w 3792102"/>
              <a:gd name="connsiteY10" fmla="*/ 1164100 h 4327629"/>
              <a:gd name="connsiteX11" fmla="*/ 9854 w 3792102"/>
              <a:gd name="connsiteY11" fmla="*/ 957622 h 4327629"/>
              <a:gd name="connsiteX12" fmla="*/ 24602 w 3792102"/>
              <a:gd name="connsiteY12" fmla="*/ 670029 h 4327629"/>
              <a:gd name="connsiteX13" fmla="*/ 68847 w 3792102"/>
              <a:gd name="connsiteY13" fmla="*/ 419306 h 4327629"/>
              <a:gd name="connsiteX14" fmla="*/ 172086 w 3792102"/>
              <a:gd name="connsiteY14" fmla="*/ 146461 h 4327629"/>
              <a:gd name="connsiteX15" fmla="*/ 326944 w 3792102"/>
              <a:gd name="connsiteY15" fmla="*/ 21100 h 4327629"/>
              <a:gd name="connsiteX16" fmla="*/ 444931 w 3792102"/>
              <a:gd name="connsiteY16" fmla="*/ 6351 h 4327629"/>
              <a:gd name="connsiteX17" fmla="*/ 673531 w 3792102"/>
              <a:gd name="connsiteY17" fmla="*/ 87468 h 4327629"/>
              <a:gd name="connsiteX18" fmla="*/ 909506 w 3792102"/>
              <a:gd name="connsiteY18" fmla="*/ 220203 h 4327629"/>
              <a:gd name="connsiteX19" fmla="*/ 1197099 w 3792102"/>
              <a:gd name="connsiteY19" fmla="*/ 426680 h 4327629"/>
              <a:gd name="connsiteX20" fmla="*/ 1477318 w 3792102"/>
              <a:gd name="connsiteY20" fmla="*/ 662655 h 4327629"/>
              <a:gd name="connsiteX21" fmla="*/ 1956641 w 3792102"/>
              <a:gd name="connsiteY21" fmla="*/ 1105106 h 4327629"/>
              <a:gd name="connsiteX22" fmla="*/ 2856293 w 3792102"/>
              <a:gd name="connsiteY22" fmla="*/ 2019506 h 4327629"/>
              <a:gd name="connsiteX23" fmla="*/ 3630583 w 3792102"/>
              <a:gd name="connsiteY23" fmla="*/ 2756925 h 4327629"/>
              <a:gd name="connsiteX24" fmla="*/ 3790465 w 3792102"/>
              <a:gd name="connsiteY24" fmla="*/ 2958054 h 4327629"/>
              <a:gd name="connsiteX25" fmla="*/ 3719075 w 3792102"/>
              <a:gd name="connsiteY25" fmla="*/ 3022397 h 4327629"/>
              <a:gd name="connsiteX26" fmla="*/ 3067794 w 3792102"/>
              <a:gd name="connsiteY26" fmla="*/ 3325063 h 4327629"/>
              <a:gd name="connsiteX27" fmla="*/ 902131 w 3792102"/>
              <a:gd name="connsiteY27" fmla="*/ 4327629 h 4327629"/>
              <a:gd name="connsiteX0" fmla="*/ 902131 w 3719090"/>
              <a:gd name="connsiteY0" fmla="*/ 4327629 h 4327629"/>
              <a:gd name="connsiteX1" fmla="*/ 821015 w 3719090"/>
              <a:gd name="connsiteY1" fmla="*/ 4290758 h 4327629"/>
              <a:gd name="connsiteX2" fmla="*/ 732525 w 3719090"/>
              <a:gd name="connsiteY2" fmla="*/ 4202268 h 4327629"/>
              <a:gd name="connsiteX3" fmla="*/ 599789 w 3719090"/>
              <a:gd name="connsiteY3" fmla="*/ 3973668 h 4327629"/>
              <a:gd name="connsiteX4" fmla="*/ 444931 w 3719090"/>
              <a:gd name="connsiteY4" fmla="*/ 3619706 h 4327629"/>
              <a:gd name="connsiteX5" fmla="*/ 356441 w 3719090"/>
              <a:gd name="connsiteY5" fmla="*/ 3317364 h 4327629"/>
              <a:gd name="connsiteX6" fmla="*/ 275325 w 3719090"/>
              <a:gd name="connsiteY6" fmla="*/ 3007648 h 4327629"/>
              <a:gd name="connsiteX7" fmla="*/ 201583 w 3719090"/>
              <a:gd name="connsiteY7" fmla="*/ 2668435 h 4327629"/>
              <a:gd name="connsiteX8" fmla="*/ 135215 w 3719090"/>
              <a:gd name="connsiteY8" fmla="*/ 2314474 h 4327629"/>
              <a:gd name="connsiteX9" fmla="*/ 54099 w 3719090"/>
              <a:gd name="connsiteY9" fmla="*/ 1695042 h 4327629"/>
              <a:gd name="connsiteX10" fmla="*/ 2480 w 3719090"/>
              <a:gd name="connsiteY10" fmla="*/ 1164100 h 4327629"/>
              <a:gd name="connsiteX11" fmla="*/ 9854 w 3719090"/>
              <a:gd name="connsiteY11" fmla="*/ 957622 h 4327629"/>
              <a:gd name="connsiteX12" fmla="*/ 24602 w 3719090"/>
              <a:gd name="connsiteY12" fmla="*/ 670029 h 4327629"/>
              <a:gd name="connsiteX13" fmla="*/ 68847 w 3719090"/>
              <a:gd name="connsiteY13" fmla="*/ 419306 h 4327629"/>
              <a:gd name="connsiteX14" fmla="*/ 172086 w 3719090"/>
              <a:gd name="connsiteY14" fmla="*/ 146461 h 4327629"/>
              <a:gd name="connsiteX15" fmla="*/ 326944 w 3719090"/>
              <a:gd name="connsiteY15" fmla="*/ 21100 h 4327629"/>
              <a:gd name="connsiteX16" fmla="*/ 444931 w 3719090"/>
              <a:gd name="connsiteY16" fmla="*/ 6351 h 4327629"/>
              <a:gd name="connsiteX17" fmla="*/ 673531 w 3719090"/>
              <a:gd name="connsiteY17" fmla="*/ 87468 h 4327629"/>
              <a:gd name="connsiteX18" fmla="*/ 909506 w 3719090"/>
              <a:gd name="connsiteY18" fmla="*/ 220203 h 4327629"/>
              <a:gd name="connsiteX19" fmla="*/ 1197099 w 3719090"/>
              <a:gd name="connsiteY19" fmla="*/ 426680 h 4327629"/>
              <a:gd name="connsiteX20" fmla="*/ 1477318 w 3719090"/>
              <a:gd name="connsiteY20" fmla="*/ 662655 h 4327629"/>
              <a:gd name="connsiteX21" fmla="*/ 1956641 w 3719090"/>
              <a:gd name="connsiteY21" fmla="*/ 1105106 h 4327629"/>
              <a:gd name="connsiteX22" fmla="*/ 2856293 w 3719090"/>
              <a:gd name="connsiteY22" fmla="*/ 2019506 h 4327629"/>
              <a:gd name="connsiteX23" fmla="*/ 3630583 w 3719090"/>
              <a:gd name="connsiteY23" fmla="*/ 2756925 h 4327629"/>
              <a:gd name="connsiteX24" fmla="*/ 3689982 w 3719090"/>
              <a:gd name="connsiteY24" fmla="*/ 2802304 h 4327629"/>
              <a:gd name="connsiteX25" fmla="*/ 3719075 w 3719090"/>
              <a:gd name="connsiteY25" fmla="*/ 3022397 h 4327629"/>
              <a:gd name="connsiteX26" fmla="*/ 3067794 w 3719090"/>
              <a:gd name="connsiteY26" fmla="*/ 3325063 h 4327629"/>
              <a:gd name="connsiteX27" fmla="*/ 902131 w 3719090"/>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25486"/>
              <a:gd name="connsiteY0" fmla="*/ 4327629 h 4327629"/>
              <a:gd name="connsiteX1" fmla="*/ 821015 w 3825486"/>
              <a:gd name="connsiteY1" fmla="*/ 4290758 h 4327629"/>
              <a:gd name="connsiteX2" fmla="*/ 732525 w 3825486"/>
              <a:gd name="connsiteY2" fmla="*/ 4202268 h 4327629"/>
              <a:gd name="connsiteX3" fmla="*/ 599789 w 3825486"/>
              <a:gd name="connsiteY3" fmla="*/ 3973668 h 4327629"/>
              <a:gd name="connsiteX4" fmla="*/ 444931 w 3825486"/>
              <a:gd name="connsiteY4" fmla="*/ 3619706 h 4327629"/>
              <a:gd name="connsiteX5" fmla="*/ 356441 w 3825486"/>
              <a:gd name="connsiteY5" fmla="*/ 3317364 h 4327629"/>
              <a:gd name="connsiteX6" fmla="*/ 275325 w 3825486"/>
              <a:gd name="connsiteY6" fmla="*/ 3007648 h 4327629"/>
              <a:gd name="connsiteX7" fmla="*/ 201583 w 3825486"/>
              <a:gd name="connsiteY7" fmla="*/ 2668435 h 4327629"/>
              <a:gd name="connsiteX8" fmla="*/ 135215 w 3825486"/>
              <a:gd name="connsiteY8" fmla="*/ 2314474 h 4327629"/>
              <a:gd name="connsiteX9" fmla="*/ 54099 w 3825486"/>
              <a:gd name="connsiteY9" fmla="*/ 1695042 h 4327629"/>
              <a:gd name="connsiteX10" fmla="*/ 2480 w 3825486"/>
              <a:gd name="connsiteY10" fmla="*/ 1164100 h 4327629"/>
              <a:gd name="connsiteX11" fmla="*/ 9854 w 3825486"/>
              <a:gd name="connsiteY11" fmla="*/ 957622 h 4327629"/>
              <a:gd name="connsiteX12" fmla="*/ 24602 w 3825486"/>
              <a:gd name="connsiteY12" fmla="*/ 670029 h 4327629"/>
              <a:gd name="connsiteX13" fmla="*/ 68847 w 3825486"/>
              <a:gd name="connsiteY13" fmla="*/ 419306 h 4327629"/>
              <a:gd name="connsiteX14" fmla="*/ 172086 w 3825486"/>
              <a:gd name="connsiteY14" fmla="*/ 146461 h 4327629"/>
              <a:gd name="connsiteX15" fmla="*/ 326944 w 3825486"/>
              <a:gd name="connsiteY15" fmla="*/ 21100 h 4327629"/>
              <a:gd name="connsiteX16" fmla="*/ 444931 w 3825486"/>
              <a:gd name="connsiteY16" fmla="*/ 6351 h 4327629"/>
              <a:gd name="connsiteX17" fmla="*/ 673531 w 3825486"/>
              <a:gd name="connsiteY17" fmla="*/ 87468 h 4327629"/>
              <a:gd name="connsiteX18" fmla="*/ 909506 w 3825486"/>
              <a:gd name="connsiteY18" fmla="*/ 220203 h 4327629"/>
              <a:gd name="connsiteX19" fmla="*/ 1197099 w 3825486"/>
              <a:gd name="connsiteY19" fmla="*/ 426680 h 4327629"/>
              <a:gd name="connsiteX20" fmla="*/ 1477318 w 3825486"/>
              <a:gd name="connsiteY20" fmla="*/ 662655 h 4327629"/>
              <a:gd name="connsiteX21" fmla="*/ 1956641 w 3825486"/>
              <a:gd name="connsiteY21" fmla="*/ 1105106 h 4327629"/>
              <a:gd name="connsiteX22" fmla="*/ 2856293 w 3825486"/>
              <a:gd name="connsiteY22" fmla="*/ 2019506 h 4327629"/>
              <a:gd name="connsiteX23" fmla="*/ 3213576 w 3825486"/>
              <a:gd name="connsiteY23" fmla="*/ 2349967 h 4327629"/>
              <a:gd name="connsiteX24" fmla="*/ 3814534 w 3825486"/>
              <a:gd name="connsiteY24" fmla="*/ 2982203 h 4327629"/>
              <a:gd name="connsiteX25" fmla="*/ 3067794 w 3825486"/>
              <a:gd name="connsiteY25" fmla="*/ 3325063 h 4327629"/>
              <a:gd name="connsiteX26" fmla="*/ 902131 w 3825486"/>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213576 w 3814547"/>
              <a:gd name="connsiteY23" fmla="*/ 2349967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419567 w 3814547"/>
              <a:gd name="connsiteY23" fmla="*/ 2571031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0566 w 3812982"/>
              <a:gd name="connsiteY0" fmla="*/ 4327629 h 4327629"/>
              <a:gd name="connsiteX1" fmla="*/ 819450 w 3812982"/>
              <a:gd name="connsiteY1" fmla="*/ 4290758 h 4327629"/>
              <a:gd name="connsiteX2" fmla="*/ 730960 w 3812982"/>
              <a:gd name="connsiteY2" fmla="*/ 4202268 h 4327629"/>
              <a:gd name="connsiteX3" fmla="*/ 598224 w 3812982"/>
              <a:gd name="connsiteY3" fmla="*/ 3973668 h 4327629"/>
              <a:gd name="connsiteX4" fmla="*/ 443366 w 3812982"/>
              <a:gd name="connsiteY4" fmla="*/ 3619706 h 4327629"/>
              <a:gd name="connsiteX5" fmla="*/ 354876 w 3812982"/>
              <a:gd name="connsiteY5" fmla="*/ 3317364 h 4327629"/>
              <a:gd name="connsiteX6" fmla="*/ 273760 w 3812982"/>
              <a:gd name="connsiteY6" fmla="*/ 3007648 h 4327629"/>
              <a:gd name="connsiteX7" fmla="*/ 200018 w 3812982"/>
              <a:gd name="connsiteY7" fmla="*/ 2668435 h 4327629"/>
              <a:gd name="connsiteX8" fmla="*/ 133650 w 3812982"/>
              <a:gd name="connsiteY8" fmla="*/ 2314474 h 4327629"/>
              <a:gd name="connsiteX9" fmla="*/ 52534 w 3812982"/>
              <a:gd name="connsiteY9" fmla="*/ 1695042 h 4327629"/>
              <a:gd name="connsiteX10" fmla="*/ 915 w 3812982"/>
              <a:gd name="connsiteY10" fmla="*/ 1164100 h 4327629"/>
              <a:gd name="connsiteX11" fmla="*/ 23037 w 3812982"/>
              <a:gd name="connsiteY11" fmla="*/ 670029 h 4327629"/>
              <a:gd name="connsiteX12" fmla="*/ 67282 w 3812982"/>
              <a:gd name="connsiteY12" fmla="*/ 419306 h 4327629"/>
              <a:gd name="connsiteX13" fmla="*/ 170521 w 3812982"/>
              <a:gd name="connsiteY13" fmla="*/ 146461 h 4327629"/>
              <a:gd name="connsiteX14" fmla="*/ 325379 w 3812982"/>
              <a:gd name="connsiteY14" fmla="*/ 21100 h 4327629"/>
              <a:gd name="connsiteX15" fmla="*/ 443366 w 3812982"/>
              <a:gd name="connsiteY15" fmla="*/ 6351 h 4327629"/>
              <a:gd name="connsiteX16" fmla="*/ 671966 w 3812982"/>
              <a:gd name="connsiteY16" fmla="*/ 87468 h 4327629"/>
              <a:gd name="connsiteX17" fmla="*/ 907941 w 3812982"/>
              <a:gd name="connsiteY17" fmla="*/ 220203 h 4327629"/>
              <a:gd name="connsiteX18" fmla="*/ 1195534 w 3812982"/>
              <a:gd name="connsiteY18" fmla="*/ 426680 h 4327629"/>
              <a:gd name="connsiteX19" fmla="*/ 1475753 w 3812982"/>
              <a:gd name="connsiteY19" fmla="*/ 662655 h 4327629"/>
              <a:gd name="connsiteX20" fmla="*/ 1955076 w 3812982"/>
              <a:gd name="connsiteY20" fmla="*/ 1105106 h 4327629"/>
              <a:gd name="connsiteX21" fmla="*/ 2854728 w 3812982"/>
              <a:gd name="connsiteY21" fmla="*/ 2019506 h 4327629"/>
              <a:gd name="connsiteX22" fmla="*/ 3418002 w 3812982"/>
              <a:gd name="connsiteY22" fmla="*/ 2571031 h 4327629"/>
              <a:gd name="connsiteX23" fmla="*/ 3812969 w 3812982"/>
              <a:gd name="connsiteY23" fmla="*/ 2982203 h 4327629"/>
              <a:gd name="connsiteX24" fmla="*/ 3066229 w 3812982"/>
              <a:gd name="connsiteY24" fmla="*/ 3325063 h 4327629"/>
              <a:gd name="connsiteX25" fmla="*/ 900566 w 3812982"/>
              <a:gd name="connsiteY25" fmla="*/ 4327629 h 4327629"/>
              <a:gd name="connsiteX0" fmla="*/ 890101 w 3802517"/>
              <a:gd name="connsiteY0" fmla="*/ 4327629 h 4327629"/>
              <a:gd name="connsiteX1" fmla="*/ 808985 w 3802517"/>
              <a:gd name="connsiteY1" fmla="*/ 4290758 h 4327629"/>
              <a:gd name="connsiteX2" fmla="*/ 720495 w 3802517"/>
              <a:gd name="connsiteY2" fmla="*/ 4202268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08985 w 3802517"/>
              <a:gd name="connsiteY1" fmla="*/ 4290758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29457 w 3802517"/>
              <a:gd name="connsiteY1" fmla="*/ 4249815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9724 w 3802517"/>
              <a:gd name="connsiteY4" fmla="*/ 3599235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87161 h 4287161"/>
              <a:gd name="connsiteX1" fmla="*/ 829457 w 3802517"/>
              <a:gd name="connsiteY1" fmla="*/ 4243466 h 4287161"/>
              <a:gd name="connsiteX2" fmla="*/ 706847 w 3802517"/>
              <a:gd name="connsiteY2" fmla="*/ 4127680 h 4287161"/>
              <a:gd name="connsiteX3" fmla="*/ 553639 w 3802517"/>
              <a:gd name="connsiteY3" fmla="*/ 3871785 h 4287161"/>
              <a:gd name="connsiteX4" fmla="*/ 439724 w 3802517"/>
              <a:gd name="connsiteY4" fmla="*/ 3592886 h 4287161"/>
              <a:gd name="connsiteX5" fmla="*/ 344411 w 3802517"/>
              <a:gd name="connsiteY5" fmla="*/ 3311015 h 4287161"/>
              <a:gd name="connsiteX6" fmla="*/ 263295 w 3802517"/>
              <a:gd name="connsiteY6" fmla="*/ 3001299 h 4287161"/>
              <a:gd name="connsiteX7" fmla="*/ 189553 w 3802517"/>
              <a:gd name="connsiteY7" fmla="*/ 2662086 h 4287161"/>
              <a:gd name="connsiteX8" fmla="*/ 123185 w 3802517"/>
              <a:gd name="connsiteY8" fmla="*/ 2308125 h 4287161"/>
              <a:gd name="connsiteX9" fmla="*/ 42069 w 3802517"/>
              <a:gd name="connsiteY9" fmla="*/ 1688693 h 4287161"/>
              <a:gd name="connsiteX10" fmla="*/ 1670 w 3802517"/>
              <a:gd name="connsiteY10" fmla="*/ 1174580 h 4287161"/>
              <a:gd name="connsiteX11" fmla="*/ 12572 w 3802517"/>
              <a:gd name="connsiteY11" fmla="*/ 663680 h 4287161"/>
              <a:gd name="connsiteX12" fmla="*/ 56817 w 3802517"/>
              <a:gd name="connsiteY12" fmla="*/ 412957 h 4287161"/>
              <a:gd name="connsiteX13" fmla="*/ 160056 w 3802517"/>
              <a:gd name="connsiteY13" fmla="*/ 140112 h 4287161"/>
              <a:gd name="connsiteX14" fmla="*/ 308090 w 3802517"/>
              <a:gd name="connsiteY14" fmla="*/ 82990 h 4287161"/>
              <a:gd name="connsiteX15" fmla="*/ 432901 w 3802517"/>
              <a:gd name="connsiteY15" fmla="*/ 2 h 4287161"/>
              <a:gd name="connsiteX16" fmla="*/ 661501 w 3802517"/>
              <a:gd name="connsiteY16" fmla="*/ 81119 h 4287161"/>
              <a:gd name="connsiteX17" fmla="*/ 897476 w 3802517"/>
              <a:gd name="connsiteY17" fmla="*/ 213854 h 4287161"/>
              <a:gd name="connsiteX18" fmla="*/ 1185069 w 3802517"/>
              <a:gd name="connsiteY18" fmla="*/ 420331 h 4287161"/>
              <a:gd name="connsiteX19" fmla="*/ 1465288 w 3802517"/>
              <a:gd name="connsiteY19" fmla="*/ 656306 h 4287161"/>
              <a:gd name="connsiteX20" fmla="*/ 1944611 w 3802517"/>
              <a:gd name="connsiteY20" fmla="*/ 1098757 h 4287161"/>
              <a:gd name="connsiteX21" fmla="*/ 2844263 w 3802517"/>
              <a:gd name="connsiteY21" fmla="*/ 2013157 h 4287161"/>
              <a:gd name="connsiteX22" fmla="*/ 3407537 w 3802517"/>
              <a:gd name="connsiteY22" fmla="*/ 2564682 h 4287161"/>
              <a:gd name="connsiteX23" fmla="*/ 3802504 w 3802517"/>
              <a:gd name="connsiteY23" fmla="*/ 2975854 h 4287161"/>
              <a:gd name="connsiteX24" fmla="*/ 3055764 w 3802517"/>
              <a:gd name="connsiteY24" fmla="*/ 3318714 h 4287161"/>
              <a:gd name="connsiteX25" fmla="*/ 917397 w 3802517"/>
              <a:gd name="connsiteY25" fmla="*/ 4287161 h 4287161"/>
              <a:gd name="connsiteX0" fmla="*/ 917397 w 3802517"/>
              <a:gd name="connsiteY0" fmla="*/ 4232619 h 4232619"/>
              <a:gd name="connsiteX1" fmla="*/ 829457 w 3802517"/>
              <a:gd name="connsiteY1" fmla="*/ 4188924 h 4232619"/>
              <a:gd name="connsiteX2" fmla="*/ 706847 w 3802517"/>
              <a:gd name="connsiteY2" fmla="*/ 4073138 h 4232619"/>
              <a:gd name="connsiteX3" fmla="*/ 553639 w 3802517"/>
              <a:gd name="connsiteY3" fmla="*/ 3817243 h 4232619"/>
              <a:gd name="connsiteX4" fmla="*/ 439724 w 3802517"/>
              <a:gd name="connsiteY4" fmla="*/ 3538344 h 4232619"/>
              <a:gd name="connsiteX5" fmla="*/ 344411 w 3802517"/>
              <a:gd name="connsiteY5" fmla="*/ 3256473 h 4232619"/>
              <a:gd name="connsiteX6" fmla="*/ 263295 w 3802517"/>
              <a:gd name="connsiteY6" fmla="*/ 2946757 h 4232619"/>
              <a:gd name="connsiteX7" fmla="*/ 189553 w 3802517"/>
              <a:gd name="connsiteY7" fmla="*/ 2607544 h 4232619"/>
              <a:gd name="connsiteX8" fmla="*/ 123185 w 3802517"/>
              <a:gd name="connsiteY8" fmla="*/ 2253583 h 4232619"/>
              <a:gd name="connsiteX9" fmla="*/ 42069 w 3802517"/>
              <a:gd name="connsiteY9" fmla="*/ 1634151 h 4232619"/>
              <a:gd name="connsiteX10" fmla="*/ 1670 w 3802517"/>
              <a:gd name="connsiteY10" fmla="*/ 1120038 h 4232619"/>
              <a:gd name="connsiteX11" fmla="*/ 12572 w 3802517"/>
              <a:gd name="connsiteY11" fmla="*/ 609138 h 4232619"/>
              <a:gd name="connsiteX12" fmla="*/ 56817 w 3802517"/>
              <a:gd name="connsiteY12" fmla="*/ 358415 h 4232619"/>
              <a:gd name="connsiteX13" fmla="*/ 160056 w 3802517"/>
              <a:gd name="connsiteY13" fmla="*/ 85570 h 4232619"/>
              <a:gd name="connsiteX14" fmla="*/ 308090 w 3802517"/>
              <a:gd name="connsiteY14" fmla="*/ 28448 h 4232619"/>
              <a:gd name="connsiteX15" fmla="*/ 480668 w 3802517"/>
              <a:gd name="connsiteY15" fmla="*/ 51 h 4232619"/>
              <a:gd name="connsiteX16" fmla="*/ 661501 w 3802517"/>
              <a:gd name="connsiteY16" fmla="*/ 26577 h 4232619"/>
              <a:gd name="connsiteX17" fmla="*/ 897476 w 3802517"/>
              <a:gd name="connsiteY17" fmla="*/ 159312 h 4232619"/>
              <a:gd name="connsiteX18" fmla="*/ 1185069 w 3802517"/>
              <a:gd name="connsiteY18" fmla="*/ 365789 h 4232619"/>
              <a:gd name="connsiteX19" fmla="*/ 1465288 w 3802517"/>
              <a:gd name="connsiteY19" fmla="*/ 601764 h 4232619"/>
              <a:gd name="connsiteX20" fmla="*/ 1944611 w 3802517"/>
              <a:gd name="connsiteY20" fmla="*/ 1044215 h 4232619"/>
              <a:gd name="connsiteX21" fmla="*/ 2844263 w 3802517"/>
              <a:gd name="connsiteY21" fmla="*/ 1958615 h 4232619"/>
              <a:gd name="connsiteX22" fmla="*/ 3407537 w 3802517"/>
              <a:gd name="connsiteY22" fmla="*/ 2510140 h 4232619"/>
              <a:gd name="connsiteX23" fmla="*/ 3802504 w 3802517"/>
              <a:gd name="connsiteY23" fmla="*/ 2921312 h 4232619"/>
              <a:gd name="connsiteX24" fmla="*/ 3055764 w 3802517"/>
              <a:gd name="connsiteY24" fmla="*/ 3264172 h 4232619"/>
              <a:gd name="connsiteX25" fmla="*/ 917397 w 3802517"/>
              <a:gd name="connsiteY25" fmla="*/ 4232619 h 4232619"/>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897476 w 3802517"/>
              <a:gd name="connsiteY17" fmla="*/ 161594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37439 w 3802517"/>
              <a:gd name="connsiteY21" fmla="*/ 1988192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15838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5561 h 4235561"/>
              <a:gd name="connsiteX1" fmla="*/ 829457 w 3802517"/>
              <a:gd name="connsiteY1" fmla="*/ 4191866 h 4235561"/>
              <a:gd name="connsiteX2" fmla="*/ 706847 w 3802517"/>
              <a:gd name="connsiteY2" fmla="*/ 4076080 h 4235561"/>
              <a:gd name="connsiteX3" fmla="*/ 553639 w 3802517"/>
              <a:gd name="connsiteY3" fmla="*/ 3820185 h 4235561"/>
              <a:gd name="connsiteX4" fmla="*/ 439724 w 3802517"/>
              <a:gd name="connsiteY4" fmla="*/ 3541286 h 4235561"/>
              <a:gd name="connsiteX5" fmla="*/ 344411 w 3802517"/>
              <a:gd name="connsiteY5" fmla="*/ 3259415 h 4235561"/>
              <a:gd name="connsiteX6" fmla="*/ 263295 w 3802517"/>
              <a:gd name="connsiteY6" fmla="*/ 2949699 h 4235561"/>
              <a:gd name="connsiteX7" fmla="*/ 189553 w 3802517"/>
              <a:gd name="connsiteY7" fmla="*/ 2610486 h 4235561"/>
              <a:gd name="connsiteX8" fmla="*/ 123185 w 3802517"/>
              <a:gd name="connsiteY8" fmla="*/ 2256525 h 4235561"/>
              <a:gd name="connsiteX9" fmla="*/ 42069 w 3802517"/>
              <a:gd name="connsiteY9" fmla="*/ 1637093 h 4235561"/>
              <a:gd name="connsiteX10" fmla="*/ 1670 w 3802517"/>
              <a:gd name="connsiteY10" fmla="*/ 1122980 h 4235561"/>
              <a:gd name="connsiteX11" fmla="*/ 12572 w 3802517"/>
              <a:gd name="connsiteY11" fmla="*/ 612080 h 4235561"/>
              <a:gd name="connsiteX12" fmla="*/ 56817 w 3802517"/>
              <a:gd name="connsiteY12" fmla="*/ 361357 h 4235561"/>
              <a:gd name="connsiteX13" fmla="*/ 173704 w 3802517"/>
              <a:gd name="connsiteY13" fmla="*/ 136279 h 4235561"/>
              <a:gd name="connsiteX14" fmla="*/ 308090 w 3802517"/>
              <a:gd name="connsiteY14" fmla="*/ 31390 h 4235561"/>
              <a:gd name="connsiteX15" fmla="*/ 480668 w 3802517"/>
              <a:gd name="connsiteY15" fmla="*/ 2993 h 4235561"/>
              <a:gd name="connsiteX16" fmla="*/ 709268 w 3802517"/>
              <a:gd name="connsiteY16" fmla="*/ 90934 h 4235561"/>
              <a:gd name="connsiteX17" fmla="*/ 952067 w 3802517"/>
              <a:gd name="connsiteY17" fmla="*/ 216845 h 4235561"/>
              <a:gd name="connsiteX18" fmla="*/ 1205541 w 3802517"/>
              <a:gd name="connsiteY18" fmla="*/ 416498 h 4235561"/>
              <a:gd name="connsiteX19" fmla="*/ 1506231 w 3802517"/>
              <a:gd name="connsiteY19" fmla="*/ 672944 h 4235561"/>
              <a:gd name="connsiteX20" fmla="*/ 1917316 w 3802517"/>
              <a:gd name="connsiteY20" fmla="*/ 1074453 h 4235561"/>
              <a:gd name="connsiteX21" fmla="*/ 2851087 w 3802517"/>
              <a:gd name="connsiteY21" fmla="*/ 1968381 h 4235561"/>
              <a:gd name="connsiteX22" fmla="*/ 3462128 w 3802517"/>
              <a:gd name="connsiteY22" fmla="*/ 2574497 h 4235561"/>
              <a:gd name="connsiteX23" fmla="*/ 3802504 w 3802517"/>
              <a:gd name="connsiteY23" fmla="*/ 2924254 h 4235561"/>
              <a:gd name="connsiteX24" fmla="*/ 3055764 w 3802517"/>
              <a:gd name="connsiteY24" fmla="*/ 3267114 h 4235561"/>
              <a:gd name="connsiteX25" fmla="*/ 917397 w 3802517"/>
              <a:gd name="connsiteY25" fmla="*/ 4235561 h 4235561"/>
              <a:gd name="connsiteX0" fmla="*/ 917922 w 3803042"/>
              <a:gd name="connsiteY0" fmla="*/ 4235561 h 4235561"/>
              <a:gd name="connsiteX1" fmla="*/ 829982 w 3803042"/>
              <a:gd name="connsiteY1" fmla="*/ 4191866 h 4235561"/>
              <a:gd name="connsiteX2" fmla="*/ 707372 w 3803042"/>
              <a:gd name="connsiteY2" fmla="*/ 4076080 h 4235561"/>
              <a:gd name="connsiteX3" fmla="*/ 554164 w 3803042"/>
              <a:gd name="connsiteY3" fmla="*/ 3820185 h 4235561"/>
              <a:gd name="connsiteX4" fmla="*/ 440249 w 3803042"/>
              <a:gd name="connsiteY4" fmla="*/ 3541286 h 4235561"/>
              <a:gd name="connsiteX5" fmla="*/ 344936 w 3803042"/>
              <a:gd name="connsiteY5" fmla="*/ 3259415 h 4235561"/>
              <a:gd name="connsiteX6" fmla="*/ 263820 w 3803042"/>
              <a:gd name="connsiteY6" fmla="*/ 2949699 h 4235561"/>
              <a:gd name="connsiteX7" fmla="*/ 190078 w 3803042"/>
              <a:gd name="connsiteY7" fmla="*/ 2610486 h 4235561"/>
              <a:gd name="connsiteX8" fmla="*/ 123710 w 3803042"/>
              <a:gd name="connsiteY8" fmla="*/ 2256525 h 4235561"/>
              <a:gd name="connsiteX9" fmla="*/ 42594 w 3803042"/>
              <a:gd name="connsiteY9" fmla="*/ 1637093 h 4235561"/>
              <a:gd name="connsiteX10" fmla="*/ 2195 w 3803042"/>
              <a:gd name="connsiteY10" fmla="*/ 1122980 h 4235561"/>
              <a:gd name="connsiteX11" fmla="*/ 13097 w 3803042"/>
              <a:gd name="connsiteY11" fmla="*/ 612080 h 4235561"/>
              <a:gd name="connsiteX12" fmla="*/ 77814 w 3803042"/>
              <a:gd name="connsiteY12" fmla="*/ 368181 h 4235561"/>
              <a:gd name="connsiteX13" fmla="*/ 174229 w 3803042"/>
              <a:gd name="connsiteY13" fmla="*/ 136279 h 4235561"/>
              <a:gd name="connsiteX14" fmla="*/ 308615 w 3803042"/>
              <a:gd name="connsiteY14" fmla="*/ 31390 h 4235561"/>
              <a:gd name="connsiteX15" fmla="*/ 481193 w 3803042"/>
              <a:gd name="connsiteY15" fmla="*/ 2993 h 4235561"/>
              <a:gd name="connsiteX16" fmla="*/ 709793 w 3803042"/>
              <a:gd name="connsiteY16" fmla="*/ 90934 h 4235561"/>
              <a:gd name="connsiteX17" fmla="*/ 952592 w 3803042"/>
              <a:gd name="connsiteY17" fmla="*/ 216845 h 4235561"/>
              <a:gd name="connsiteX18" fmla="*/ 1206066 w 3803042"/>
              <a:gd name="connsiteY18" fmla="*/ 416498 h 4235561"/>
              <a:gd name="connsiteX19" fmla="*/ 1506756 w 3803042"/>
              <a:gd name="connsiteY19" fmla="*/ 672944 h 4235561"/>
              <a:gd name="connsiteX20" fmla="*/ 1917841 w 3803042"/>
              <a:gd name="connsiteY20" fmla="*/ 1074453 h 4235561"/>
              <a:gd name="connsiteX21" fmla="*/ 2851612 w 3803042"/>
              <a:gd name="connsiteY21" fmla="*/ 1968381 h 4235561"/>
              <a:gd name="connsiteX22" fmla="*/ 3462653 w 3803042"/>
              <a:gd name="connsiteY22" fmla="*/ 2574497 h 4235561"/>
              <a:gd name="connsiteX23" fmla="*/ 3803029 w 3803042"/>
              <a:gd name="connsiteY23" fmla="*/ 2924254 h 4235561"/>
              <a:gd name="connsiteX24" fmla="*/ 3056289 w 3803042"/>
              <a:gd name="connsiteY24" fmla="*/ 3267114 h 4235561"/>
              <a:gd name="connsiteX25" fmla="*/ 917922 w 3803042"/>
              <a:gd name="connsiteY25" fmla="*/ 4235561 h 4235561"/>
              <a:gd name="connsiteX0" fmla="*/ 915807 w 3800927"/>
              <a:gd name="connsiteY0" fmla="*/ 4235561 h 4235561"/>
              <a:gd name="connsiteX1" fmla="*/ 827867 w 3800927"/>
              <a:gd name="connsiteY1" fmla="*/ 4191866 h 4235561"/>
              <a:gd name="connsiteX2" fmla="*/ 705257 w 3800927"/>
              <a:gd name="connsiteY2" fmla="*/ 4076080 h 4235561"/>
              <a:gd name="connsiteX3" fmla="*/ 552049 w 3800927"/>
              <a:gd name="connsiteY3" fmla="*/ 3820185 h 4235561"/>
              <a:gd name="connsiteX4" fmla="*/ 438134 w 3800927"/>
              <a:gd name="connsiteY4" fmla="*/ 3541286 h 4235561"/>
              <a:gd name="connsiteX5" fmla="*/ 342821 w 3800927"/>
              <a:gd name="connsiteY5" fmla="*/ 3259415 h 4235561"/>
              <a:gd name="connsiteX6" fmla="*/ 261705 w 3800927"/>
              <a:gd name="connsiteY6" fmla="*/ 2949699 h 4235561"/>
              <a:gd name="connsiteX7" fmla="*/ 187963 w 3800927"/>
              <a:gd name="connsiteY7" fmla="*/ 2610486 h 4235561"/>
              <a:gd name="connsiteX8" fmla="*/ 121595 w 3800927"/>
              <a:gd name="connsiteY8" fmla="*/ 2256525 h 4235561"/>
              <a:gd name="connsiteX9" fmla="*/ 40479 w 3800927"/>
              <a:gd name="connsiteY9" fmla="*/ 1637093 h 4235561"/>
              <a:gd name="connsiteX10" fmla="*/ 80 w 3800927"/>
              <a:gd name="connsiteY10" fmla="*/ 1122980 h 4235561"/>
              <a:gd name="connsiteX11" fmla="*/ 31453 w 3800927"/>
              <a:gd name="connsiteY11" fmla="*/ 639376 h 4235561"/>
              <a:gd name="connsiteX12" fmla="*/ 75699 w 3800927"/>
              <a:gd name="connsiteY12" fmla="*/ 368181 h 4235561"/>
              <a:gd name="connsiteX13" fmla="*/ 172114 w 3800927"/>
              <a:gd name="connsiteY13" fmla="*/ 136279 h 4235561"/>
              <a:gd name="connsiteX14" fmla="*/ 306500 w 3800927"/>
              <a:gd name="connsiteY14" fmla="*/ 31390 h 4235561"/>
              <a:gd name="connsiteX15" fmla="*/ 479078 w 3800927"/>
              <a:gd name="connsiteY15" fmla="*/ 2993 h 4235561"/>
              <a:gd name="connsiteX16" fmla="*/ 707678 w 3800927"/>
              <a:gd name="connsiteY16" fmla="*/ 90934 h 4235561"/>
              <a:gd name="connsiteX17" fmla="*/ 950477 w 3800927"/>
              <a:gd name="connsiteY17" fmla="*/ 216845 h 4235561"/>
              <a:gd name="connsiteX18" fmla="*/ 1203951 w 3800927"/>
              <a:gd name="connsiteY18" fmla="*/ 416498 h 4235561"/>
              <a:gd name="connsiteX19" fmla="*/ 1504641 w 3800927"/>
              <a:gd name="connsiteY19" fmla="*/ 672944 h 4235561"/>
              <a:gd name="connsiteX20" fmla="*/ 1915726 w 3800927"/>
              <a:gd name="connsiteY20" fmla="*/ 1074453 h 4235561"/>
              <a:gd name="connsiteX21" fmla="*/ 2849497 w 3800927"/>
              <a:gd name="connsiteY21" fmla="*/ 1968381 h 4235561"/>
              <a:gd name="connsiteX22" fmla="*/ 3460538 w 3800927"/>
              <a:gd name="connsiteY22" fmla="*/ 2574497 h 4235561"/>
              <a:gd name="connsiteX23" fmla="*/ 3800914 w 3800927"/>
              <a:gd name="connsiteY23" fmla="*/ 2924254 h 4235561"/>
              <a:gd name="connsiteX24" fmla="*/ 3054174 w 3800927"/>
              <a:gd name="connsiteY24" fmla="*/ 3267114 h 4235561"/>
              <a:gd name="connsiteX25" fmla="*/ 915807 w 3800927"/>
              <a:gd name="connsiteY25" fmla="*/ 4235561 h 4235561"/>
              <a:gd name="connsiteX0" fmla="*/ 895611 w 3780731"/>
              <a:gd name="connsiteY0" fmla="*/ 4235561 h 4235561"/>
              <a:gd name="connsiteX1" fmla="*/ 807671 w 3780731"/>
              <a:gd name="connsiteY1" fmla="*/ 4191866 h 4235561"/>
              <a:gd name="connsiteX2" fmla="*/ 685061 w 3780731"/>
              <a:gd name="connsiteY2" fmla="*/ 4076080 h 4235561"/>
              <a:gd name="connsiteX3" fmla="*/ 531853 w 3780731"/>
              <a:gd name="connsiteY3" fmla="*/ 3820185 h 4235561"/>
              <a:gd name="connsiteX4" fmla="*/ 417938 w 3780731"/>
              <a:gd name="connsiteY4" fmla="*/ 3541286 h 4235561"/>
              <a:gd name="connsiteX5" fmla="*/ 322625 w 3780731"/>
              <a:gd name="connsiteY5" fmla="*/ 3259415 h 4235561"/>
              <a:gd name="connsiteX6" fmla="*/ 241509 w 3780731"/>
              <a:gd name="connsiteY6" fmla="*/ 2949699 h 4235561"/>
              <a:gd name="connsiteX7" fmla="*/ 167767 w 3780731"/>
              <a:gd name="connsiteY7" fmla="*/ 2610486 h 4235561"/>
              <a:gd name="connsiteX8" fmla="*/ 101399 w 3780731"/>
              <a:gd name="connsiteY8" fmla="*/ 2256525 h 4235561"/>
              <a:gd name="connsiteX9" fmla="*/ 20283 w 3780731"/>
              <a:gd name="connsiteY9" fmla="*/ 1637093 h 4235561"/>
              <a:gd name="connsiteX10" fmla="*/ 355 w 3780731"/>
              <a:gd name="connsiteY10" fmla="*/ 1109332 h 4235561"/>
              <a:gd name="connsiteX11" fmla="*/ 11257 w 3780731"/>
              <a:gd name="connsiteY11" fmla="*/ 639376 h 4235561"/>
              <a:gd name="connsiteX12" fmla="*/ 55503 w 3780731"/>
              <a:gd name="connsiteY12" fmla="*/ 368181 h 4235561"/>
              <a:gd name="connsiteX13" fmla="*/ 151918 w 3780731"/>
              <a:gd name="connsiteY13" fmla="*/ 136279 h 4235561"/>
              <a:gd name="connsiteX14" fmla="*/ 286304 w 3780731"/>
              <a:gd name="connsiteY14" fmla="*/ 31390 h 4235561"/>
              <a:gd name="connsiteX15" fmla="*/ 458882 w 3780731"/>
              <a:gd name="connsiteY15" fmla="*/ 2993 h 4235561"/>
              <a:gd name="connsiteX16" fmla="*/ 687482 w 3780731"/>
              <a:gd name="connsiteY16" fmla="*/ 90934 h 4235561"/>
              <a:gd name="connsiteX17" fmla="*/ 930281 w 3780731"/>
              <a:gd name="connsiteY17" fmla="*/ 216845 h 4235561"/>
              <a:gd name="connsiteX18" fmla="*/ 1183755 w 3780731"/>
              <a:gd name="connsiteY18" fmla="*/ 416498 h 4235561"/>
              <a:gd name="connsiteX19" fmla="*/ 1484445 w 3780731"/>
              <a:gd name="connsiteY19" fmla="*/ 672944 h 4235561"/>
              <a:gd name="connsiteX20" fmla="*/ 1895530 w 3780731"/>
              <a:gd name="connsiteY20" fmla="*/ 1074453 h 4235561"/>
              <a:gd name="connsiteX21" fmla="*/ 2829301 w 3780731"/>
              <a:gd name="connsiteY21" fmla="*/ 1968381 h 4235561"/>
              <a:gd name="connsiteX22" fmla="*/ 3440342 w 3780731"/>
              <a:gd name="connsiteY22" fmla="*/ 2574497 h 4235561"/>
              <a:gd name="connsiteX23" fmla="*/ 3780718 w 3780731"/>
              <a:gd name="connsiteY23" fmla="*/ 2924254 h 4235561"/>
              <a:gd name="connsiteX24" fmla="*/ 3033978 w 3780731"/>
              <a:gd name="connsiteY24" fmla="*/ 3267114 h 4235561"/>
              <a:gd name="connsiteX25" fmla="*/ 895611 w 3780731"/>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02251 w 3781583"/>
              <a:gd name="connsiteY8" fmla="*/ 2256525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50773 w 3781583"/>
              <a:gd name="connsiteY5" fmla="*/ 3245767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60001 w 3781583"/>
              <a:gd name="connsiteY3" fmla="*/ 3786067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3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49185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2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8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81583" h="4235561">
                <a:moveTo>
                  <a:pt x="896463" y="4235561"/>
                </a:moveTo>
                <a:cubicBezTo>
                  <a:pt x="870039" y="4227572"/>
                  <a:pt x="841340" y="4219583"/>
                  <a:pt x="808523" y="4191866"/>
                </a:cubicBezTo>
                <a:cubicBezTo>
                  <a:pt x="775706" y="4164149"/>
                  <a:pt x="745529" y="4135752"/>
                  <a:pt x="699560" y="4069256"/>
                </a:cubicBezTo>
                <a:cubicBezTo>
                  <a:pt x="653591" y="4002760"/>
                  <a:pt x="578364" y="3880886"/>
                  <a:pt x="532706" y="3792891"/>
                </a:cubicBezTo>
                <a:cubicBezTo>
                  <a:pt x="487048" y="3704896"/>
                  <a:pt x="458211" y="3630199"/>
                  <a:pt x="425614" y="3541286"/>
                </a:cubicBezTo>
                <a:cubicBezTo>
                  <a:pt x="393017" y="3452373"/>
                  <a:pt x="365393" y="3363698"/>
                  <a:pt x="337125" y="3259414"/>
                </a:cubicBezTo>
                <a:cubicBezTo>
                  <a:pt x="308857" y="3155130"/>
                  <a:pt x="280680" y="3024871"/>
                  <a:pt x="256008" y="2915579"/>
                </a:cubicBezTo>
                <a:cubicBezTo>
                  <a:pt x="231336" y="2806287"/>
                  <a:pt x="211304" y="2714642"/>
                  <a:pt x="189090" y="2603662"/>
                </a:cubicBezTo>
                <a:cubicBezTo>
                  <a:pt x="166876" y="2492682"/>
                  <a:pt x="148440" y="2411933"/>
                  <a:pt x="122722" y="2249701"/>
                </a:cubicBezTo>
                <a:cubicBezTo>
                  <a:pt x="97004" y="2087469"/>
                  <a:pt x="55035" y="1820330"/>
                  <a:pt x="34783" y="1630269"/>
                </a:cubicBezTo>
                <a:cubicBezTo>
                  <a:pt x="14531" y="1440208"/>
                  <a:pt x="4986" y="1274481"/>
                  <a:pt x="1207" y="1109332"/>
                </a:cubicBezTo>
                <a:cubicBezTo>
                  <a:pt x="-2572" y="944183"/>
                  <a:pt x="2918" y="762901"/>
                  <a:pt x="12109" y="639376"/>
                </a:cubicBezTo>
                <a:cubicBezTo>
                  <a:pt x="21300" y="515851"/>
                  <a:pt x="32912" y="452030"/>
                  <a:pt x="56355" y="368181"/>
                </a:cubicBezTo>
                <a:cubicBezTo>
                  <a:pt x="79798" y="284332"/>
                  <a:pt x="114303" y="192411"/>
                  <a:pt x="152770" y="136279"/>
                </a:cubicBezTo>
                <a:cubicBezTo>
                  <a:pt x="191237" y="80147"/>
                  <a:pt x="235995" y="53604"/>
                  <a:pt x="287156" y="31390"/>
                </a:cubicBezTo>
                <a:cubicBezTo>
                  <a:pt x="338317" y="9176"/>
                  <a:pt x="392871" y="-6931"/>
                  <a:pt x="459734" y="2993"/>
                </a:cubicBezTo>
                <a:cubicBezTo>
                  <a:pt x="526597" y="12917"/>
                  <a:pt x="609768" y="55292"/>
                  <a:pt x="688334" y="90934"/>
                </a:cubicBezTo>
                <a:cubicBezTo>
                  <a:pt x="766901" y="126576"/>
                  <a:pt x="848421" y="162584"/>
                  <a:pt x="931133" y="216845"/>
                </a:cubicBezTo>
                <a:cubicBezTo>
                  <a:pt x="1013845" y="271106"/>
                  <a:pt x="1092246" y="340481"/>
                  <a:pt x="1184607" y="416498"/>
                </a:cubicBezTo>
                <a:cubicBezTo>
                  <a:pt x="1276968" y="492515"/>
                  <a:pt x="1366668" y="563285"/>
                  <a:pt x="1485297" y="672944"/>
                </a:cubicBezTo>
                <a:cubicBezTo>
                  <a:pt x="1603926" y="782603"/>
                  <a:pt x="1672239" y="858547"/>
                  <a:pt x="1896382" y="1074453"/>
                </a:cubicBezTo>
                <a:lnTo>
                  <a:pt x="2830153" y="1968381"/>
                </a:lnTo>
                <a:cubicBezTo>
                  <a:pt x="3087622" y="2218388"/>
                  <a:pt x="3282625" y="2415185"/>
                  <a:pt x="3441194" y="2574497"/>
                </a:cubicBezTo>
                <a:cubicBezTo>
                  <a:pt x="3599763" y="2733809"/>
                  <a:pt x="3689473" y="2824540"/>
                  <a:pt x="3781570" y="2924254"/>
                </a:cubicBezTo>
                <a:cubicBezTo>
                  <a:pt x="3785257" y="2937773"/>
                  <a:pt x="3034830" y="3267114"/>
                  <a:pt x="3034830" y="3267114"/>
                </a:cubicBezTo>
                <a:lnTo>
                  <a:pt x="896463" y="4235561"/>
                </a:lnTo>
                <a:close/>
              </a:path>
            </a:pathLst>
          </a:custGeom>
          <a:noFill/>
          <a:ln w="381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4" name="TextBox 13"/>
          <p:cNvSpPr txBox="1"/>
          <p:nvPr/>
        </p:nvSpPr>
        <p:spPr>
          <a:xfrm rot="2677811">
            <a:off x="2364856" y="2735778"/>
            <a:ext cx="2834174" cy="307777"/>
          </a:xfrm>
          <a:prstGeom prst="rect">
            <a:avLst/>
          </a:prstGeom>
          <a:solidFill>
            <a:srgbClr val="FFFFFF">
              <a:alpha val="50980"/>
            </a:srgbClr>
          </a:solidFill>
        </p:spPr>
        <p:txBody>
          <a:bodyPr wrap="none" rtlCol="0">
            <a:spAutoFit/>
          </a:bodyPr>
          <a:lstStyle/>
          <a:p>
            <a:pPr algn="ctr"/>
            <a:r>
              <a:rPr lang="en-US" sz="1400" b="1" dirty="0" smtClean="0"/>
              <a:t>Pure Single Wavelength Colors</a:t>
            </a:r>
            <a:endParaRPr lang="en-US" sz="1400" b="1" dirty="0"/>
          </a:p>
        </p:txBody>
      </p:sp>
      <p:sp>
        <p:nvSpPr>
          <p:cNvPr id="15" name="Oval 14"/>
          <p:cNvSpPr/>
          <p:nvPr/>
        </p:nvSpPr>
        <p:spPr bwMode="auto">
          <a:xfrm>
            <a:off x="2352909" y="2650293"/>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6" name="Oval 15"/>
          <p:cNvSpPr/>
          <p:nvPr/>
        </p:nvSpPr>
        <p:spPr bwMode="auto">
          <a:xfrm>
            <a:off x="1571192" y="5416939"/>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7" name="Oval 16"/>
          <p:cNvSpPr/>
          <p:nvPr/>
        </p:nvSpPr>
        <p:spPr bwMode="auto">
          <a:xfrm>
            <a:off x="4108159" y="4042454"/>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8" name="TextBox 17"/>
          <p:cNvSpPr txBox="1"/>
          <p:nvPr/>
        </p:nvSpPr>
        <p:spPr>
          <a:xfrm>
            <a:off x="3425512" y="5331630"/>
            <a:ext cx="1279517" cy="307777"/>
          </a:xfrm>
          <a:prstGeom prst="rect">
            <a:avLst/>
          </a:prstGeom>
          <a:solidFill>
            <a:srgbClr val="FFFFFF">
              <a:alpha val="50980"/>
            </a:srgbClr>
          </a:solidFill>
        </p:spPr>
        <p:txBody>
          <a:bodyPr wrap="none" rtlCol="0">
            <a:spAutoFit/>
          </a:bodyPr>
          <a:lstStyle/>
          <a:p>
            <a:pPr algn="ctr"/>
            <a:r>
              <a:rPr lang="en-US" sz="1400" b="1" dirty="0" smtClean="0"/>
              <a:t>Basis Colors</a:t>
            </a:r>
            <a:endParaRPr lang="en-US" sz="1400" b="1" dirty="0"/>
          </a:p>
        </p:txBody>
      </p:sp>
      <p:cxnSp>
        <p:nvCxnSpPr>
          <p:cNvPr id="19" name="Straight Arrow Connector 18"/>
          <p:cNvCxnSpPr/>
          <p:nvPr/>
        </p:nvCxnSpPr>
        <p:spPr bwMode="auto">
          <a:xfrm flipH="1">
            <a:off x="1746530" y="5485518"/>
            <a:ext cx="1678982"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23" name="Straight Arrow Connector 22"/>
          <p:cNvCxnSpPr/>
          <p:nvPr/>
        </p:nvCxnSpPr>
        <p:spPr bwMode="auto">
          <a:xfrm flipV="1">
            <a:off x="4065270" y="4179614"/>
            <a:ext cx="88669" cy="1152016"/>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26" name="Straight Arrow Connector 25"/>
          <p:cNvCxnSpPr/>
          <p:nvPr/>
        </p:nvCxnSpPr>
        <p:spPr bwMode="auto">
          <a:xfrm flipH="1" flipV="1">
            <a:off x="2421489" y="2787453"/>
            <a:ext cx="1343189" cy="255447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26785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6622" y="1009061"/>
            <a:ext cx="4657190" cy="5239339"/>
          </a:xfrm>
          <a:prstGeom prst="rect">
            <a:avLst/>
          </a:prstGeom>
        </p:spPr>
      </p:pic>
      <p:sp>
        <p:nvSpPr>
          <p:cNvPr id="49" name="Isosceles Triangle 48"/>
          <p:cNvSpPr/>
          <p:nvPr/>
        </p:nvSpPr>
        <p:spPr bwMode="auto">
          <a:xfrm>
            <a:off x="1616198" y="2675560"/>
            <a:ext cx="2573155" cy="2851971"/>
          </a:xfrm>
          <a:custGeom>
            <a:avLst/>
            <a:gdLst>
              <a:gd name="connsiteX0" fmla="*/ 0 w 2971741"/>
              <a:gd name="connsiteY0" fmla="*/ 1972740 h 1972740"/>
              <a:gd name="connsiteX1" fmla="*/ 1485871 w 2971741"/>
              <a:gd name="connsiteY1" fmla="*/ 0 h 1972740"/>
              <a:gd name="connsiteX2" fmla="*/ 2971741 w 2971741"/>
              <a:gd name="connsiteY2" fmla="*/ 1972740 h 1972740"/>
              <a:gd name="connsiteX3" fmla="*/ 0 w 2971741"/>
              <a:gd name="connsiteY3" fmla="*/ 1972740 h 1972740"/>
              <a:gd name="connsiteX0" fmla="*/ 0 w 2971741"/>
              <a:gd name="connsiteY0" fmla="*/ 1046617 h 1046617"/>
              <a:gd name="connsiteX1" fmla="*/ 2740241 w 2971741"/>
              <a:gd name="connsiteY1" fmla="*/ 0 h 1046617"/>
              <a:gd name="connsiteX2" fmla="*/ 2971741 w 2971741"/>
              <a:gd name="connsiteY2" fmla="*/ 1046617 h 1046617"/>
              <a:gd name="connsiteX3" fmla="*/ 0 w 2971741"/>
              <a:gd name="connsiteY3" fmla="*/ 1046617 h 1046617"/>
              <a:gd name="connsiteX0" fmla="*/ 0 w 4507464"/>
              <a:gd name="connsiteY0" fmla="*/ 1046617 h 1374863"/>
              <a:gd name="connsiteX1" fmla="*/ 2740241 w 4507464"/>
              <a:gd name="connsiteY1" fmla="*/ 0 h 1374863"/>
              <a:gd name="connsiteX2" fmla="*/ 4507464 w 4507464"/>
              <a:gd name="connsiteY2" fmla="*/ 1374863 h 1374863"/>
              <a:gd name="connsiteX3" fmla="*/ 0 w 4507464"/>
              <a:gd name="connsiteY3" fmla="*/ 1046617 h 1374863"/>
              <a:gd name="connsiteX0" fmla="*/ 0 w 2584879"/>
              <a:gd name="connsiteY0" fmla="*/ 2816801 h 2816801"/>
              <a:gd name="connsiteX1" fmla="*/ 817656 w 2584879"/>
              <a:gd name="connsiteY1" fmla="*/ 0 h 2816801"/>
              <a:gd name="connsiteX2" fmla="*/ 2584879 w 2584879"/>
              <a:gd name="connsiteY2" fmla="*/ 1374863 h 2816801"/>
              <a:gd name="connsiteX3" fmla="*/ 0 w 2584879"/>
              <a:gd name="connsiteY3" fmla="*/ 2816801 h 2816801"/>
              <a:gd name="connsiteX0" fmla="*/ 0 w 2584879"/>
              <a:gd name="connsiteY0" fmla="*/ 2840247 h 2840247"/>
              <a:gd name="connsiteX1" fmla="*/ 770764 w 2584879"/>
              <a:gd name="connsiteY1" fmla="*/ 0 h 2840247"/>
              <a:gd name="connsiteX2" fmla="*/ 2584879 w 2584879"/>
              <a:gd name="connsiteY2" fmla="*/ 1398309 h 2840247"/>
              <a:gd name="connsiteX3" fmla="*/ 0 w 2584879"/>
              <a:gd name="connsiteY3" fmla="*/ 2840247 h 2840247"/>
              <a:gd name="connsiteX0" fmla="*/ 0 w 2584879"/>
              <a:gd name="connsiteY0" fmla="*/ 2863694 h 2863694"/>
              <a:gd name="connsiteX1" fmla="*/ 805933 w 2584879"/>
              <a:gd name="connsiteY1" fmla="*/ 0 h 2863694"/>
              <a:gd name="connsiteX2" fmla="*/ 2584879 w 2584879"/>
              <a:gd name="connsiteY2" fmla="*/ 1421756 h 2863694"/>
              <a:gd name="connsiteX3" fmla="*/ 0 w 2584879"/>
              <a:gd name="connsiteY3" fmla="*/ 2863694 h 2863694"/>
              <a:gd name="connsiteX0" fmla="*/ 0 w 2584879"/>
              <a:gd name="connsiteY0" fmla="*/ 2851971 h 2851971"/>
              <a:gd name="connsiteX1" fmla="*/ 782487 w 2584879"/>
              <a:gd name="connsiteY1" fmla="*/ 0 h 2851971"/>
              <a:gd name="connsiteX2" fmla="*/ 2584879 w 2584879"/>
              <a:gd name="connsiteY2" fmla="*/ 1410033 h 2851971"/>
              <a:gd name="connsiteX3" fmla="*/ 0 w 2584879"/>
              <a:gd name="connsiteY3" fmla="*/ 2851971 h 2851971"/>
              <a:gd name="connsiteX0" fmla="*/ 0 w 2573155"/>
              <a:gd name="connsiteY0" fmla="*/ 2851971 h 2851971"/>
              <a:gd name="connsiteX1" fmla="*/ 782487 w 2573155"/>
              <a:gd name="connsiteY1" fmla="*/ 0 h 2851971"/>
              <a:gd name="connsiteX2" fmla="*/ 2573155 w 2573155"/>
              <a:gd name="connsiteY2" fmla="*/ 1445202 h 2851971"/>
              <a:gd name="connsiteX3" fmla="*/ 0 w 2573155"/>
              <a:gd name="connsiteY3" fmla="*/ 2851971 h 2851971"/>
            </a:gdLst>
            <a:ahLst/>
            <a:cxnLst>
              <a:cxn ang="0">
                <a:pos x="connsiteX0" y="connsiteY0"/>
              </a:cxn>
              <a:cxn ang="0">
                <a:pos x="connsiteX1" y="connsiteY1"/>
              </a:cxn>
              <a:cxn ang="0">
                <a:pos x="connsiteX2" y="connsiteY2"/>
              </a:cxn>
              <a:cxn ang="0">
                <a:pos x="connsiteX3" y="connsiteY3"/>
              </a:cxn>
            </a:cxnLst>
            <a:rect l="l" t="t" r="r" b="b"/>
            <a:pathLst>
              <a:path w="2573155" h="2851971">
                <a:moveTo>
                  <a:pt x="0" y="2851971"/>
                </a:moveTo>
                <a:lnTo>
                  <a:pt x="782487" y="0"/>
                </a:lnTo>
                <a:lnTo>
                  <a:pt x="2573155" y="1445202"/>
                </a:lnTo>
                <a:lnTo>
                  <a:pt x="0" y="2851971"/>
                </a:lnTo>
                <a:close/>
              </a:path>
            </a:pathLst>
          </a:custGeom>
          <a:solidFill>
            <a:srgbClr val="FFFFFF">
              <a:alpha val="45098"/>
            </a:srgbClr>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2" name="Title 1"/>
          <p:cNvSpPr>
            <a:spLocks noGrp="1"/>
          </p:cNvSpPr>
          <p:nvPr>
            <p:ph type="title"/>
          </p:nvPr>
        </p:nvSpPr>
        <p:spPr/>
        <p:txBody>
          <a:bodyPr/>
          <a:lstStyle/>
          <a:p>
            <a:r>
              <a:rPr lang="en-US" dirty="0" smtClean="0"/>
              <a:t>Chromaticity Diagram</a:t>
            </a:r>
            <a:endParaRPr lang="en-US" dirty="0"/>
          </a:p>
        </p:txBody>
      </p:sp>
      <p:sp>
        <p:nvSpPr>
          <p:cNvPr id="5" name="TextBox 4"/>
          <p:cNvSpPr txBox="1"/>
          <p:nvPr/>
        </p:nvSpPr>
        <p:spPr>
          <a:xfrm>
            <a:off x="5789612" y="1472418"/>
            <a:ext cx="6172200" cy="4452501"/>
          </a:xfrm>
          <a:prstGeom prst="rect">
            <a:avLst/>
          </a:prstGeom>
          <a:noFill/>
        </p:spPr>
        <p:txBody>
          <a:bodyPr wrap="square" rtlCol="0">
            <a:spAutoFit/>
          </a:bodyPr>
          <a:lstStyle/>
          <a:p>
            <a:pPr marL="285750" indent="-285750">
              <a:spcAft>
                <a:spcPts val="2000"/>
              </a:spcAft>
              <a:buFont typeface="Arial" panose="020B0604020202020204" pitchFamily="34" charset="0"/>
              <a:buChar char="•"/>
            </a:pPr>
            <a:r>
              <a:rPr lang="en-US" sz="2000" b="1" dirty="0" smtClean="0"/>
              <a:t>Pure “monochromatic” colors along border</a:t>
            </a:r>
            <a:endParaRPr lang="en-US" sz="2000" b="1" dirty="0"/>
          </a:p>
          <a:p>
            <a:pPr marL="285750" indent="-285750">
              <a:spcAft>
                <a:spcPts val="2000"/>
              </a:spcAft>
              <a:buFont typeface="Arial" panose="020B0604020202020204" pitchFamily="34" charset="0"/>
              <a:buChar char="•"/>
            </a:pPr>
            <a:r>
              <a:rPr lang="en-US" sz="2000" b="1" dirty="0" smtClean="0"/>
              <a:t>Represents </a:t>
            </a:r>
            <a:r>
              <a:rPr lang="en-US" sz="2000" b="1" i="1" dirty="0" smtClean="0"/>
              <a:t>only</a:t>
            </a:r>
            <a:r>
              <a:rPr lang="en-US" sz="2000" b="1" dirty="0" smtClean="0"/>
              <a:t> colors (not brightness)</a:t>
            </a:r>
          </a:p>
          <a:p>
            <a:pPr marL="285750" indent="-285750">
              <a:spcAft>
                <a:spcPts val="2000"/>
              </a:spcAft>
              <a:buFont typeface="Arial" panose="020B0604020202020204" pitchFamily="34" charset="0"/>
              <a:buChar char="•"/>
            </a:pPr>
            <a:r>
              <a:rPr lang="en-US" sz="2000" b="1" dirty="0" smtClean="0"/>
              <a:t>Illustrates how colors to be created by a mixture of two or more other “basis” colors</a:t>
            </a:r>
            <a:endParaRPr lang="en-US" sz="2000" b="1" dirty="0"/>
          </a:p>
          <a:p>
            <a:pPr marL="800100" lvl="1" indent="-342900">
              <a:spcAft>
                <a:spcPts val="2000"/>
              </a:spcAft>
              <a:buFont typeface="Arial" panose="020B0604020202020204" pitchFamily="34" charset="0"/>
              <a:buChar char="‒"/>
            </a:pPr>
            <a:r>
              <a:rPr lang="en-US" sz="2000" b="1" dirty="0" smtClean="0"/>
              <a:t>Basis colors may be driven by available technology (e.g., LCD or LED)</a:t>
            </a:r>
          </a:p>
          <a:p>
            <a:pPr marL="285750" indent="-285750">
              <a:spcAft>
                <a:spcPts val="2000"/>
              </a:spcAft>
              <a:buFont typeface="Arial" panose="020B0604020202020204" pitchFamily="34" charset="0"/>
              <a:buChar char="•"/>
            </a:pPr>
            <a:r>
              <a:rPr lang="en-US" sz="2000" b="1" dirty="0" smtClean="0"/>
              <a:t>Area inside of triangle formed by basis colors is called the “gamut” of the </a:t>
            </a:r>
            <a:r>
              <a:rPr lang="en-US" sz="2000" b="1" dirty="0" err="1" smtClean="0"/>
              <a:t>colorspace</a:t>
            </a:r>
            <a:endParaRPr lang="en-US" sz="2000" b="1" dirty="0" smtClean="0"/>
          </a:p>
          <a:p>
            <a:pPr marL="285750" indent="-285750">
              <a:spcAft>
                <a:spcPts val="2000"/>
              </a:spcAft>
              <a:buFont typeface="Arial" panose="020B0604020202020204" pitchFamily="34" charset="0"/>
              <a:buChar char="•"/>
            </a:pPr>
            <a:r>
              <a:rPr lang="en-US" sz="2000" b="1" dirty="0" smtClean="0"/>
              <a:t>Colors outside of gamut cannot be created by those basis colors</a:t>
            </a:r>
          </a:p>
        </p:txBody>
      </p:sp>
      <p:sp>
        <p:nvSpPr>
          <p:cNvPr id="7" name="Freeform 6"/>
          <p:cNvSpPr/>
          <p:nvPr/>
        </p:nvSpPr>
        <p:spPr bwMode="auto">
          <a:xfrm>
            <a:off x="873086" y="1535066"/>
            <a:ext cx="3781583" cy="4235561"/>
          </a:xfrm>
          <a:custGeom>
            <a:avLst/>
            <a:gdLst>
              <a:gd name="connsiteX0" fmla="*/ 902131 w 3827839"/>
              <a:gd name="connsiteY0" fmla="*/ 4327629 h 4327629"/>
              <a:gd name="connsiteX1" fmla="*/ 821015 w 3827839"/>
              <a:gd name="connsiteY1" fmla="*/ 4290758 h 4327629"/>
              <a:gd name="connsiteX2" fmla="*/ 732525 w 3827839"/>
              <a:gd name="connsiteY2" fmla="*/ 4202268 h 4327629"/>
              <a:gd name="connsiteX3" fmla="*/ 599789 w 3827839"/>
              <a:gd name="connsiteY3" fmla="*/ 3973668 h 4327629"/>
              <a:gd name="connsiteX4" fmla="*/ 444931 w 3827839"/>
              <a:gd name="connsiteY4" fmla="*/ 3619706 h 4327629"/>
              <a:gd name="connsiteX5" fmla="*/ 356441 w 3827839"/>
              <a:gd name="connsiteY5" fmla="*/ 3317364 h 4327629"/>
              <a:gd name="connsiteX6" fmla="*/ 275325 w 3827839"/>
              <a:gd name="connsiteY6" fmla="*/ 3007648 h 4327629"/>
              <a:gd name="connsiteX7" fmla="*/ 201583 w 3827839"/>
              <a:gd name="connsiteY7" fmla="*/ 2668435 h 4327629"/>
              <a:gd name="connsiteX8" fmla="*/ 135215 w 3827839"/>
              <a:gd name="connsiteY8" fmla="*/ 2314474 h 4327629"/>
              <a:gd name="connsiteX9" fmla="*/ 54099 w 3827839"/>
              <a:gd name="connsiteY9" fmla="*/ 1695042 h 4327629"/>
              <a:gd name="connsiteX10" fmla="*/ 2480 w 3827839"/>
              <a:gd name="connsiteY10" fmla="*/ 1164100 h 4327629"/>
              <a:gd name="connsiteX11" fmla="*/ 9854 w 3827839"/>
              <a:gd name="connsiteY11" fmla="*/ 957622 h 4327629"/>
              <a:gd name="connsiteX12" fmla="*/ 24602 w 3827839"/>
              <a:gd name="connsiteY12" fmla="*/ 670029 h 4327629"/>
              <a:gd name="connsiteX13" fmla="*/ 68847 w 3827839"/>
              <a:gd name="connsiteY13" fmla="*/ 419306 h 4327629"/>
              <a:gd name="connsiteX14" fmla="*/ 172086 w 3827839"/>
              <a:gd name="connsiteY14" fmla="*/ 146461 h 4327629"/>
              <a:gd name="connsiteX15" fmla="*/ 326944 w 3827839"/>
              <a:gd name="connsiteY15" fmla="*/ 21100 h 4327629"/>
              <a:gd name="connsiteX16" fmla="*/ 444931 w 3827839"/>
              <a:gd name="connsiteY16" fmla="*/ 6351 h 4327629"/>
              <a:gd name="connsiteX17" fmla="*/ 673531 w 3827839"/>
              <a:gd name="connsiteY17" fmla="*/ 87468 h 4327629"/>
              <a:gd name="connsiteX18" fmla="*/ 909506 w 3827839"/>
              <a:gd name="connsiteY18" fmla="*/ 220203 h 4327629"/>
              <a:gd name="connsiteX19" fmla="*/ 1197099 w 3827839"/>
              <a:gd name="connsiteY19" fmla="*/ 426680 h 4327629"/>
              <a:gd name="connsiteX20" fmla="*/ 1477318 w 3827839"/>
              <a:gd name="connsiteY20" fmla="*/ 662655 h 4327629"/>
              <a:gd name="connsiteX21" fmla="*/ 1956641 w 3827839"/>
              <a:gd name="connsiteY21" fmla="*/ 1105106 h 4327629"/>
              <a:gd name="connsiteX22" fmla="*/ 2856293 w 3827839"/>
              <a:gd name="connsiteY22" fmla="*/ 2019506 h 4327629"/>
              <a:gd name="connsiteX23" fmla="*/ 3814938 w 3827839"/>
              <a:gd name="connsiteY23" fmla="*/ 2978151 h 4327629"/>
              <a:gd name="connsiteX24" fmla="*/ 3431480 w 3827839"/>
              <a:gd name="connsiteY24" fmla="*/ 2602068 h 4327629"/>
              <a:gd name="connsiteX25" fmla="*/ 3755944 w 3827839"/>
              <a:gd name="connsiteY25" fmla="*/ 2911784 h 4327629"/>
              <a:gd name="connsiteX26" fmla="*/ 3807564 w 3827839"/>
              <a:gd name="connsiteY26" fmla="*/ 2985526 h 4327629"/>
              <a:gd name="connsiteX27" fmla="*/ 3778067 w 3827839"/>
              <a:gd name="connsiteY27" fmla="*/ 2992900 h 4327629"/>
              <a:gd name="connsiteX28" fmla="*/ 902131 w 3827839"/>
              <a:gd name="connsiteY28" fmla="*/ 4327629 h 4327629"/>
              <a:gd name="connsiteX0" fmla="*/ 902131 w 3819709"/>
              <a:gd name="connsiteY0" fmla="*/ 4327629 h 4327629"/>
              <a:gd name="connsiteX1" fmla="*/ 821015 w 3819709"/>
              <a:gd name="connsiteY1" fmla="*/ 4290758 h 4327629"/>
              <a:gd name="connsiteX2" fmla="*/ 732525 w 3819709"/>
              <a:gd name="connsiteY2" fmla="*/ 4202268 h 4327629"/>
              <a:gd name="connsiteX3" fmla="*/ 599789 w 3819709"/>
              <a:gd name="connsiteY3" fmla="*/ 3973668 h 4327629"/>
              <a:gd name="connsiteX4" fmla="*/ 444931 w 3819709"/>
              <a:gd name="connsiteY4" fmla="*/ 3619706 h 4327629"/>
              <a:gd name="connsiteX5" fmla="*/ 356441 w 3819709"/>
              <a:gd name="connsiteY5" fmla="*/ 3317364 h 4327629"/>
              <a:gd name="connsiteX6" fmla="*/ 275325 w 3819709"/>
              <a:gd name="connsiteY6" fmla="*/ 3007648 h 4327629"/>
              <a:gd name="connsiteX7" fmla="*/ 201583 w 3819709"/>
              <a:gd name="connsiteY7" fmla="*/ 2668435 h 4327629"/>
              <a:gd name="connsiteX8" fmla="*/ 135215 w 3819709"/>
              <a:gd name="connsiteY8" fmla="*/ 2314474 h 4327629"/>
              <a:gd name="connsiteX9" fmla="*/ 54099 w 3819709"/>
              <a:gd name="connsiteY9" fmla="*/ 1695042 h 4327629"/>
              <a:gd name="connsiteX10" fmla="*/ 2480 w 3819709"/>
              <a:gd name="connsiteY10" fmla="*/ 1164100 h 4327629"/>
              <a:gd name="connsiteX11" fmla="*/ 9854 w 3819709"/>
              <a:gd name="connsiteY11" fmla="*/ 957622 h 4327629"/>
              <a:gd name="connsiteX12" fmla="*/ 24602 w 3819709"/>
              <a:gd name="connsiteY12" fmla="*/ 670029 h 4327629"/>
              <a:gd name="connsiteX13" fmla="*/ 68847 w 3819709"/>
              <a:gd name="connsiteY13" fmla="*/ 419306 h 4327629"/>
              <a:gd name="connsiteX14" fmla="*/ 172086 w 3819709"/>
              <a:gd name="connsiteY14" fmla="*/ 146461 h 4327629"/>
              <a:gd name="connsiteX15" fmla="*/ 326944 w 3819709"/>
              <a:gd name="connsiteY15" fmla="*/ 21100 h 4327629"/>
              <a:gd name="connsiteX16" fmla="*/ 444931 w 3819709"/>
              <a:gd name="connsiteY16" fmla="*/ 6351 h 4327629"/>
              <a:gd name="connsiteX17" fmla="*/ 673531 w 3819709"/>
              <a:gd name="connsiteY17" fmla="*/ 87468 h 4327629"/>
              <a:gd name="connsiteX18" fmla="*/ 909506 w 3819709"/>
              <a:gd name="connsiteY18" fmla="*/ 220203 h 4327629"/>
              <a:gd name="connsiteX19" fmla="*/ 1197099 w 3819709"/>
              <a:gd name="connsiteY19" fmla="*/ 426680 h 4327629"/>
              <a:gd name="connsiteX20" fmla="*/ 1477318 w 3819709"/>
              <a:gd name="connsiteY20" fmla="*/ 662655 h 4327629"/>
              <a:gd name="connsiteX21" fmla="*/ 1956641 w 3819709"/>
              <a:gd name="connsiteY21" fmla="*/ 1105106 h 4327629"/>
              <a:gd name="connsiteX22" fmla="*/ 2856293 w 3819709"/>
              <a:gd name="connsiteY22" fmla="*/ 2019506 h 4327629"/>
              <a:gd name="connsiteX23" fmla="*/ 3814938 w 3819709"/>
              <a:gd name="connsiteY23" fmla="*/ 2978151 h 4327629"/>
              <a:gd name="connsiteX24" fmla="*/ 3247125 w 3819709"/>
              <a:gd name="connsiteY24" fmla="*/ 2941281 h 4327629"/>
              <a:gd name="connsiteX25" fmla="*/ 3755944 w 3819709"/>
              <a:gd name="connsiteY25" fmla="*/ 2911784 h 4327629"/>
              <a:gd name="connsiteX26" fmla="*/ 3807564 w 3819709"/>
              <a:gd name="connsiteY26" fmla="*/ 2985526 h 4327629"/>
              <a:gd name="connsiteX27" fmla="*/ 3778067 w 3819709"/>
              <a:gd name="connsiteY27" fmla="*/ 2992900 h 4327629"/>
              <a:gd name="connsiteX28" fmla="*/ 902131 w 3819709"/>
              <a:gd name="connsiteY28" fmla="*/ 4327629 h 4327629"/>
              <a:gd name="connsiteX0" fmla="*/ 902131 w 3869292"/>
              <a:gd name="connsiteY0" fmla="*/ 4327629 h 4327629"/>
              <a:gd name="connsiteX1" fmla="*/ 821015 w 3869292"/>
              <a:gd name="connsiteY1" fmla="*/ 4290758 h 4327629"/>
              <a:gd name="connsiteX2" fmla="*/ 732525 w 3869292"/>
              <a:gd name="connsiteY2" fmla="*/ 4202268 h 4327629"/>
              <a:gd name="connsiteX3" fmla="*/ 599789 w 3869292"/>
              <a:gd name="connsiteY3" fmla="*/ 3973668 h 4327629"/>
              <a:gd name="connsiteX4" fmla="*/ 444931 w 3869292"/>
              <a:gd name="connsiteY4" fmla="*/ 3619706 h 4327629"/>
              <a:gd name="connsiteX5" fmla="*/ 356441 w 3869292"/>
              <a:gd name="connsiteY5" fmla="*/ 3317364 h 4327629"/>
              <a:gd name="connsiteX6" fmla="*/ 275325 w 3869292"/>
              <a:gd name="connsiteY6" fmla="*/ 3007648 h 4327629"/>
              <a:gd name="connsiteX7" fmla="*/ 201583 w 3869292"/>
              <a:gd name="connsiteY7" fmla="*/ 2668435 h 4327629"/>
              <a:gd name="connsiteX8" fmla="*/ 135215 w 3869292"/>
              <a:gd name="connsiteY8" fmla="*/ 2314474 h 4327629"/>
              <a:gd name="connsiteX9" fmla="*/ 54099 w 3869292"/>
              <a:gd name="connsiteY9" fmla="*/ 1695042 h 4327629"/>
              <a:gd name="connsiteX10" fmla="*/ 2480 w 3869292"/>
              <a:gd name="connsiteY10" fmla="*/ 1164100 h 4327629"/>
              <a:gd name="connsiteX11" fmla="*/ 9854 w 3869292"/>
              <a:gd name="connsiteY11" fmla="*/ 957622 h 4327629"/>
              <a:gd name="connsiteX12" fmla="*/ 24602 w 3869292"/>
              <a:gd name="connsiteY12" fmla="*/ 670029 h 4327629"/>
              <a:gd name="connsiteX13" fmla="*/ 68847 w 3869292"/>
              <a:gd name="connsiteY13" fmla="*/ 419306 h 4327629"/>
              <a:gd name="connsiteX14" fmla="*/ 172086 w 3869292"/>
              <a:gd name="connsiteY14" fmla="*/ 146461 h 4327629"/>
              <a:gd name="connsiteX15" fmla="*/ 326944 w 3869292"/>
              <a:gd name="connsiteY15" fmla="*/ 21100 h 4327629"/>
              <a:gd name="connsiteX16" fmla="*/ 444931 w 3869292"/>
              <a:gd name="connsiteY16" fmla="*/ 6351 h 4327629"/>
              <a:gd name="connsiteX17" fmla="*/ 673531 w 3869292"/>
              <a:gd name="connsiteY17" fmla="*/ 87468 h 4327629"/>
              <a:gd name="connsiteX18" fmla="*/ 909506 w 3869292"/>
              <a:gd name="connsiteY18" fmla="*/ 220203 h 4327629"/>
              <a:gd name="connsiteX19" fmla="*/ 1197099 w 3869292"/>
              <a:gd name="connsiteY19" fmla="*/ 426680 h 4327629"/>
              <a:gd name="connsiteX20" fmla="*/ 1477318 w 3869292"/>
              <a:gd name="connsiteY20" fmla="*/ 662655 h 4327629"/>
              <a:gd name="connsiteX21" fmla="*/ 1956641 w 3869292"/>
              <a:gd name="connsiteY21" fmla="*/ 1105106 h 4327629"/>
              <a:gd name="connsiteX22" fmla="*/ 2856293 w 3869292"/>
              <a:gd name="connsiteY22" fmla="*/ 2019506 h 4327629"/>
              <a:gd name="connsiteX23" fmla="*/ 3814938 w 3869292"/>
              <a:gd name="connsiteY23" fmla="*/ 2978151 h 4327629"/>
              <a:gd name="connsiteX24" fmla="*/ 3755944 w 3869292"/>
              <a:gd name="connsiteY24" fmla="*/ 2911784 h 4327629"/>
              <a:gd name="connsiteX25" fmla="*/ 3807564 w 3869292"/>
              <a:gd name="connsiteY25" fmla="*/ 2985526 h 4327629"/>
              <a:gd name="connsiteX26" fmla="*/ 3778067 w 3869292"/>
              <a:gd name="connsiteY26" fmla="*/ 2992900 h 4327629"/>
              <a:gd name="connsiteX27" fmla="*/ 902131 w 3869292"/>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778067 w 3816411"/>
              <a:gd name="connsiteY26" fmla="*/ 2992900 h 4327629"/>
              <a:gd name="connsiteX27" fmla="*/ 902131 w 3816411"/>
              <a:gd name="connsiteY27" fmla="*/ 4327629 h 4327629"/>
              <a:gd name="connsiteX0" fmla="*/ 902131 w 3816411"/>
              <a:gd name="connsiteY0" fmla="*/ 4327629 h 4327629"/>
              <a:gd name="connsiteX1" fmla="*/ 821015 w 3816411"/>
              <a:gd name="connsiteY1" fmla="*/ 4290758 h 4327629"/>
              <a:gd name="connsiteX2" fmla="*/ 732525 w 3816411"/>
              <a:gd name="connsiteY2" fmla="*/ 4202268 h 4327629"/>
              <a:gd name="connsiteX3" fmla="*/ 599789 w 3816411"/>
              <a:gd name="connsiteY3" fmla="*/ 3973668 h 4327629"/>
              <a:gd name="connsiteX4" fmla="*/ 444931 w 3816411"/>
              <a:gd name="connsiteY4" fmla="*/ 3619706 h 4327629"/>
              <a:gd name="connsiteX5" fmla="*/ 356441 w 3816411"/>
              <a:gd name="connsiteY5" fmla="*/ 3317364 h 4327629"/>
              <a:gd name="connsiteX6" fmla="*/ 275325 w 3816411"/>
              <a:gd name="connsiteY6" fmla="*/ 3007648 h 4327629"/>
              <a:gd name="connsiteX7" fmla="*/ 201583 w 3816411"/>
              <a:gd name="connsiteY7" fmla="*/ 2668435 h 4327629"/>
              <a:gd name="connsiteX8" fmla="*/ 135215 w 3816411"/>
              <a:gd name="connsiteY8" fmla="*/ 2314474 h 4327629"/>
              <a:gd name="connsiteX9" fmla="*/ 54099 w 3816411"/>
              <a:gd name="connsiteY9" fmla="*/ 1695042 h 4327629"/>
              <a:gd name="connsiteX10" fmla="*/ 2480 w 3816411"/>
              <a:gd name="connsiteY10" fmla="*/ 1164100 h 4327629"/>
              <a:gd name="connsiteX11" fmla="*/ 9854 w 3816411"/>
              <a:gd name="connsiteY11" fmla="*/ 957622 h 4327629"/>
              <a:gd name="connsiteX12" fmla="*/ 24602 w 3816411"/>
              <a:gd name="connsiteY12" fmla="*/ 670029 h 4327629"/>
              <a:gd name="connsiteX13" fmla="*/ 68847 w 3816411"/>
              <a:gd name="connsiteY13" fmla="*/ 419306 h 4327629"/>
              <a:gd name="connsiteX14" fmla="*/ 172086 w 3816411"/>
              <a:gd name="connsiteY14" fmla="*/ 146461 h 4327629"/>
              <a:gd name="connsiteX15" fmla="*/ 326944 w 3816411"/>
              <a:gd name="connsiteY15" fmla="*/ 21100 h 4327629"/>
              <a:gd name="connsiteX16" fmla="*/ 444931 w 3816411"/>
              <a:gd name="connsiteY16" fmla="*/ 6351 h 4327629"/>
              <a:gd name="connsiteX17" fmla="*/ 673531 w 3816411"/>
              <a:gd name="connsiteY17" fmla="*/ 87468 h 4327629"/>
              <a:gd name="connsiteX18" fmla="*/ 909506 w 3816411"/>
              <a:gd name="connsiteY18" fmla="*/ 220203 h 4327629"/>
              <a:gd name="connsiteX19" fmla="*/ 1197099 w 3816411"/>
              <a:gd name="connsiteY19" fmla="*/ 426680 h 4327629"/>
              <a:gd name="connsiteX20" fmla="*/ 1477318 w 3816411"/>
              <a:gd name="connsiteY20" fmla="*/ 662655 h 4327629"/>
              <a:gd name="connsiteX21" fmla="*/ 1956641 w 3816411"/>
              <a:gd name="connsiteY21" fmla="*/ 1105106 h 4327629"/>
              <a:gd name="connsiteX22" fmla="*/ 2856293 w 3816411"/>
              <a:gd name="connsiteY22" fmla="*/ 2019506 h 4327629"/>
              <a:gd name="connsiteX23" fmla="*/ 3814938 w 3816411"/>
              <a:gd name="connsiteY23" fmla="*/ 2978151 h 4327629"/>
              <a:gd name="connsiteX24" fmla="*/ 3092267 w 3816411"/>
              <a:gd name="connsiteY24" fmla="*/ 2897035 h 4327629"/>
              <a:gd name="connsiteX25" fmla="*/ 3807564 w 3816411"/>
              <a:gd name="connsiteY25" fmla="*/ 2985526 h 4327629"/>
              <a:gd name="connsiteX26" fmla="*/ 3062770 w 3816411"/>
              <a:gd name="connsiteY26" fmla="*/ 3309990 h 4327629"/>
              <a:gd name="connsiteX27" fmla="*/ 902131 w 3816411"/>
              <a:gd name="connsiteY27" fmla="*/ 4327629 h 4327629"/>
              <a:gd name="connsiteX0" fmla="*/ 902131 w 3816582"/>
              <a:gd name="connsiteY0" fmla="*/ 4327629 h 4327629"/>
              <a:gd name="connsiteX1" fmla="*/ 821015 w 3816582"/>
              <a:gd name="connsiteY1" fmla="*/ 4290758 h 4327629"/>
              <a:gd name="connsiteX2" fmla="*/ 732525 w 3816582"/>
              <a:gd name="connsiteY2" fmla="*/ 4202268 h 4327629"/>
              <a:gd name="connsiteX3" fmla="*/ 599789 w 3816582"/>
              <a:gd name="connsiteY3" fmla="*/ 3973668 h 4327629"/>
              <a:gd name="connsiteX4" fmla="*/ 444931 w 3816582"/>
              <a:gd name="connsiteY4" fmla="*/ 3619706 h 4327629"/>
              <a:gd name="connsiteX5" fmla="*/ 356441 w 3816582"/>
              <a:gd name="connsiteY5" fmla="*/ 3317364 h 4327629"/>
              <a:gd name="connsiteX6" fmla="*/ 275325 w 3816582"/>
              <a:gd name="connsiteY6" fmla="*/ 3007648 h 4327629"/>
              <a:gd name="connsiteX7" fmla="*/ 201583 w 3816582"/>
              <a:gd name="connsiteY7" fmla="*/ 2668435 h 4327629"/>
              <a:gd name="connsiteX8" fmla="*/ 135215 w 3816582"/>
              <a:gd name="connsiteY8" fmla="*/ 2314474 h 4327629"/>
              <a:gd name="connsiteX9" fmla="*/ 54099 w 3816582"/>
              <a:gd name="connsiteY9" fmla="*/ 1695042 h 4327629"/>
              <a:gd name="connsiteX10" fmla="*/ 2480 w 3816582"/>
              <a:gd name="connsiteY10" fmla="*/ 1164100 h 4327629"/>
              <a:gd name="connsiteX11" fmla="*/ 9854 w 3816582"/>
              <a:gd name="connsiteY11" fmla="*/ 957622 h 4327629"/>
              <a:gd name="connsiteX12" fmla="*/ 24602 w 3816582"/>
              <a:gd name="connsiteY12" fmla="*/ 670029 h 4327629"/>
              <a:gd name="connsiteX13" fmla="*/ 68847 w 3816582"/>
              <a:gd name="connsiteY13" fmla="*/ 419306 h 4327629"/>
              <a:gd name="connsiteX14" fmla="*/ 172086 w 3816582"/>
              <a:gd name="connsiteY14" fmla="*/ 146461 h 4327629"/>
              <a:gd name="connsiteX15" fmla="*/ 326944 w 3816582"/>
              <a:gd name="connsiteY15" fmla="*/ 21100 h 4327629"/>
              <a:gd name="connsiteX16" fmla="*/ 444931 w 3816582"/>
              <a:gd name="connsiteY16" fmla="*/ 6351 h 4327629"/>
              <a:gd name="connsiteX17" fmla="*/ 673531 w 3816582"/>
              <a:gd name="connsiteY17" fmla="*/ 87468 h 4327629"/>
              <a:gd name="connsiteX18" fmla="*/ 909506 w 3816582"/>
              <a:gd name="connsiteY18" fmla="*/ 220203 h 4327629"/>
              <a:gd name="connsiteX19" fmla="*/ 1197099 w 3816582"/>
              <a:gd name="connsiteY19" fmla="*/ 426680 h 4327629"/>
              <a:gd name="connsiteX20" fmla="*/ 1477318 w 3816582"/>
              <a:gd name="connsiteY20" fmla="*/ 662655 h 4327629"/>
              <a:gd name="connsiteX21" fmla="*/ 1956641 w 3816582"/>
              <a:gd name="connsiteY21" fmla="*/ 1105106 h 4327629"/>
              <a:gd name="connsiteX22" fmla="*/ 2856293 w 3816582"/>
              <a:gd name="connsiteY22" fmla="*/ 2019506 h 4327629"/>
              <a:gd name="connsiteX23" fmla="*/ 3814938 w 3816582"/>
              <a:gd name="connsiteY23" fmla="*/ 2978151 h 4327629"/>
              <a:gd name="connsiteX24" fmla="*/ 3092267 w 3816582"/>
              <a:gd name="connsiteY24" fmla="*/ 2897035 h 4327629"/>
              <a:gd name="connsiteX25" fmla="*/ 3313493 w 3816582"/>
              <a:gd name="connsiteY25" fmla="*/ 2343971 h 4327629"/>
              <a:gd name="connsiteX26" fmla="*/ 3062770 w 3816582"/>
              <a:gd name="connsiteY26" fmla="*/ 3309990 h 4327629"/>
              <a:gd name="connsiteX27" fmla="*/ 902131 w 3816582"/>
              <a:gd name="connsiteY27" fmla="*/ 4327629 h 4327629"/>
              <a:gd name="connsiteX0" fmla="*/ 902131 w 3816871"/>
              <a:gd name="connsiteY0" fmla="*/ 4327629 h 4327629"/>
              <a:gd name="connsiteX1" fmla="*/ 821015 w 3816871"/>
              <a:gd name="connsiteY1" fmla="*/ 4290758 h 4327629"/>
              <a:gd name="connsiteX2" fmla="*/ 732525 w 3816871"/>
              <a:gd name="connsiteY2" fmla="*/ 4202268 h 4327629"/>
              <a:gd name="connsiteX3" fmla="*/ 599789 w 3816871"/>
              <a:gd name="connsiteY3" fmla="*/ 3973668 h 4327629"/>
              <a:gd name="connsiteX4" fmla="*/ 444931 w 3816871"/>
              <a:gd name="connsiteY4" fmla="*/ 3619706 h 4327629"/>
              <a:gd name="connsiteX5" fmla="*/ 356441 w 3816871"/>
              <a:gd name="connsiteY5" fmla="*/ 3317364 h 4327629"/>
              <a:gd name="connsiteX6" fmla="*/ 275325 w 3816871"/>
              <a:gd name="connsiteY6" fmla="*/ 3007648 h 4327629"/>
              <a:gd name="connsiteX7" fmla="*/ 201583 w 3816871"/>
              <a:gd name="connsiteY7" fmla="*/ 2668435 h 4327629"/>
              <a:gd name="connsiteX8" fmla="*/ 135215 w 3816871"/>
              <a:gd name="connsiteY8" fmla="*/ 2314474 h 4327629"/>
              <a:gd name="connsiteX9" fmla="*/ 54099 w 3816871"/>
              <a:gd name="connsiteY9" fmla="*/ 1695042 h 4327629"/>
              <a:gd name="connsiteX10" fmla="*/ 2480 w 3816871"/>
              <a:gd name="connsiteY10" fmla="*/ 1164100 h 4327629"/>
              <a:gd name="connsiteX11" fmla="*/ 9854 w 3816871"/>
              <a:gd name="connsiteY11" fmla="*/ 957622 h 4327629"/>
              <a:gd name="connsiteX12" fmla="*/ 24602 w 3816871"/>
              <a:gd name="connsiteY12" fmla="*/ 670029 h 4327629"/>
              <a:gd name="connsiteX13" fmla="*/ 68847 w 3816871"/>
              <a:gd name="connsiteY13" fmla="*/ 419306 h 4327629"/>
              <a:gd name="connsiteX14" fmla="*/ 172086 w 3816871"/>
              <a:gd name="connsiteY14" fmla="*/ 146461 h 4327629"/>
              <a:gd name="connsiteX15" fmla="*/ 326944 w 3816871"/>
              <a:gd name="connsiteY15" fmla="*/ 21100 h 4327629"/>
              <a:gd name="connsiteX16" fmla="*/ 444931 w 3816871"/>
              <a:gd name="connsiteY16" fmla="*/ 6351 h 4327629"/>
              <a:gd name="connsiteX17" fmla="*/ 673531 w 3816871"/>
              <a:gd name="connsiteY17" fmla="*/ 87468 h 4327629"/>
              <a:gd name="connsiteX18" fmla="*/ 909506 w 3816871"/>
              <a:gd name="connsiteY18" fmla="*/ 220203 h 4327629"/>
              <a:gd name="connsiteX19" fmla="*/ 1197099 w 3816871"/>
              <a:gd name="connsiteY19" fmla="*/ 426680 h 4327629"/>
              <a:gd name="connsiteX20" fmla="*/ 1477318 w 3816871"/>
              <a:gd name="connsiteY20" fmla="*/ 662655 h 4327629"/>
              <a:gd name="connsiteX21" fmla="*/ 1956641 w 3816871"/>
              <a:gd name="connsiteY21" fmla="*/ 1105106 h 4327629"/>
              <a:gd name="connsiteX22" fmla="*/ 2856293 w 3816871"/>
              <a:gd name="connsiteY22" fmla="*/ 2019506 h 4327629"/>
              <a:gd name="connsiteX23" fmla="*/ 3814938 w 3816871"/>
              <a:gd name="connsiteY23" fmla="*/ 2978151 h 4327629"/>
              <a:gd name="connsiteX24" fmla="*/ 3092267 w 3816871"/>
              <a:gd name="connsiteY24" fmla="*/ 2897035 h 4327629"/>
              <a:gd name="connsiteX25" fmla="*/ 2671939 w 3816871"/>
              <a:gd name="connsiteY25" fmla="*/ 2963403 h 4327629"/>
              <a:gd name="connsiteX26" fmla="*/ 3062770 w 3816871"/>
              <a:gd name="connsiteY26" fmla="*/ 3309990 h 4327629"/>
              <a:gd name="connsiteX27" fmla="*/ 902131 w 3816871"/>
              <a:gd name="connsiteY27" fmla="*/ 4327629 h 4327629"/>
              <a:gd name="connsiteX0" fmla="*/ 902131 w 3633180"/>
              <a:gd name="connsiteY0" fmla="*/ 4327629 h 4327629"/>
              <a:gd name="connsiteX1" fmla="*/ 821015 w 3633180"/>
              <a:gd name="connsiteY1" fmla="*/ 4290758 h 4327629"/>
              <a:gd name="connsiteX2" fmla="*/ 732525 w 3633180"/>
              <a:gd name="connsiteY2" fmla="*/ 4202268 h 4327629"/>
              <a:gd name="connsiteX3" fmla="*/ 599789 w 3633180"/>
              <a:gd name="connsiteY3" fmla="*/ 3973668 h 4327629"/>
              <a:gd name="connsiteX4" fmla="*/ 444931 w 3633180"/>
              <a:gd name="connsiteY4" fmla="*/ 3619706 h 4327629"/>
              <a:gd name="connsiteX5" fmla="*/ 356441 w 3633180"/>
              <a:gd name="connsiteY5" fmla="*/ 3317364 h 4327629"/>
              <a:gd name="connsiteX6" fmla="*/ 275325 w 3633180"/>
              <a:gd name="connsiteY6" fmla="*/ 3007648 h 4327629"/>
              <a:gd name="connsiteX7" fmla="*/ 201583 w 3633180"/>
              <a:gd name="connsiteY7" fmla="*/ 2668435 h 4327629"/>
              <a:gd name="connsiteX8" fmla="*/ 135215 w 3633180"/>
              <a:gd name="connsiteY8" fmla="*/ 2314474 h 4327629"/>
              <a:gd name="connsiteX9" fmla="*/ 54099 w 3633180"/>
              <a:gd name="connsiteY9" fmla="*/ 1695042 h 4327629"/>
              <a:gd name="connsiteX10" fmla="*/ 2480 w 3633180"/>
              <a:gd name="connsiteY10" fmla="*/ 1164100 h 4327629"/>
              <a:gd name="connsiteX11" fmla="*/ 9854 w 3633180"/>
              <a:gd name="connsiteY11" fmla="*/ 957622 h 4327629"/>
              <a:gd name="connsiteX12" fmla="*/ 24602 w 3633180"/>
              <a:gd name="connsiteY12" fmla="*/ 670029 h 4327629"/>
              <a:gd name="connsiteX13" fmla="*/ 68847 w 3633180"/>
              <a:gd name="connsiteY13" fmla="*/ 419306 h 4327629"/>
              <a:gd name="connsiteX14" fmla="*/ 172086 w 3633180"/>
              <a:gd name="connsiteY14" fmla="*/ 146461 h 4327629"/>
              <a:gd name="connsiteX15" fmla="*/ 326944 w 3633180"/>
              <a:gd name="connsiteY15" fmla="*/ 21100 h 4327629"/>
              <a:gd name="connsiteX16" fmla="*/ 444931 w 3633180"/>
              <a:gd name="connsiteY16" fmla="*/ 6351 h 4327629"/>
              <a:gd name="connsiteX17" fmla="*/ 673531 w 3633180"/>
              <a:gd name="connsiteY17" fmla="*/ 87468 h 4327629"/>
              <a:gd name="connsiteX18" fmla="*/ 909506 w 3633180"/>
              <a:gd name="connsiteY18" fmla="*/ 220203 h 4327629"/>
              <a:gd name="connsiteX19" fmla="*/ 1197099 w 3633180"/>
              <a:gd name="connsiteY19" fmla="*/ 426680 h 4327629"/>
              <a:gd name="connsiteX20" fmla="*/ 1477318 w 3633180"/>
              <a:gd name="connsiteY20" fmla="*/ 662655 h 4327629"/>
              <a:gd name="connsiteX21" fmla="*/ 1956641 w 3633180"/>
              <a:gd name="connsiteY21" fmla="*/ 1105106 h 4327629"/>
              <a:gd name="connsiteX22" fmla="*/ 2856293 w 3633180"/>
              <a:gd name="connsiteY22" fmla="*/ 2019506 h 4327629"/>
              <a:gd name="connsiteX23" fmla="*/ 3630583 w 3633180"/>
              <a:gd name="connsiteY23" fmla="*/ 2756925 h 4327629"/>
              <a:gd name="connsiteX24" fmla="*/ 3092267 w 3633180"/>
              <a:gd name="connsiteY24" fmla="*/ 2897035 h 4327629"/>
              <a:gd name="connsiteX25" fmla="*/ 2671939 w 3633180"/>
              <a:gd name="connsiteY25" fmla="*/ 2963403 h 4327629"/>
              <a:gd name="connsiteX26" fmla="*/ 3062770 w 3633180"/>
              <a:gd name="connsiteY26" fmla="*/ 3309990 h 4327629"/>
              <a:gd name="connsiteX27" fmla="*/ 902131 w 3633180"/>
              <a:gd name="connsiteY27" fmla="*/ 4327629 h 4327629"/>
              <a:gd name="connsiteX0" fmla="*/ 902131 w 3851745"/>
              <a:gd name="connsiteY0" fmla="*/ 4327629 h 4327629"/>
              <a:gd name="connsiteX1" fmla="*/ 821015 w 3851745"/>
              <a:gd name="connsiteY1" fmla="*/ 4290758 h 4327629"/>
              <a:gd name="connsiteX2" fmla="*/ 732525 w 3851745"/>
              <a:gd name="connsiteY2" fmla="*/ 4202268 h 4327629"/>
              <a:gd name="connsiteX3" fmla="*/ 599789 w 3851745"/>
              <a:gd name="connsiteY3" fmla="*/ 3973668 h 4327629"/>
              <a:gd name="connsiteX4" fmla="*/ 444931 w 3851745"/>
              <a:gd name="connsiteY4" fmla="*/ 3619706 h 4327629"/>
              <a:gd name="connsiteX5" fmla="*/ 356441 w 3851745"/>
              <a:gd name="connsiteY5" fmla="*/ 3317364 h 4327629"/>
              <a:gd name="connsiteX6" fmla="*/ 275325 w 3851745"/>
              <a:gd name="connsiteY6" fmla="*/ 3007648 h 4327629"/>
              <a:gd name="connsiteX7" fmla="*/ 201583 w 3851745"/>
              <a:gd name="connsiteY7" fmla="*/ 2668435 h 4327629"/>
              <a:gd name="connsiteX8" fmla="*/ 135215 w 3851745"/>
              <a:gd name="connsiteY8" fmla="*/ 2314474 h 4327629"/>
              <a:gd name="connsiteX9" fmla="*/ 54099 w 3851745"/>
              <a:gd name="connsiteY9" fmla="*/ 1695042 h 4327629"/>
              <a:gd name="connsiteX10" fmla="*/ 2480 w 3851745"/>
              <a:gd name="connsiteY10" fmla="*/ 1164100 h 4327629"/>
              <a:gd name="connsiteX11" fmla="*/ 9854 w 3851745"/>
              <a:gd name="connsiteY11" fmla="*/ 957622 h 4327629"/>
              <a:gd name="connsiteX12" fmla="*/ 24602 w 3851745"/>
              <a:gd name="connsiteY12" fmla="*/ 670029 h 4327629"/>
              <a:gd name="connsiteX13" fmla="*/ 68847 w 3851745"/>
              <a:gd name="connsiteY13" fmla="*/ 419306 h 4327629"/>
              <a:gd name="connsiteX14" fmla="*/ 172086 w 3851745"/>
              <a:gd name="connsiteY14" fmla="*/ 146461 h 4327629"/>
              <a:gd name="connsiteX15" fmla="*/ 326944 w 3851745"/>
              <a:gd name="connsiteY15" fmla="*/ 21100 h 4327629"/>
              <a:gd name="connsiteX16" fmla="*/ 444931 w 3851745"/>
              <a:gd name="connsiteY16" fmla="*/ 6351 h 4327629"/>
              <a:gd name="connsiteX17" fmla="*/ 673531 w 3851745"/>
              <a:gd name="connsiteY17" fmla="*/ 87468 h 4327629"/>
              <a:gd name="connsiteX18" fmla="*/ 909506 w 3851745"/>
              <a:gd name="connsiteY18" fmla="*/ 220203 h 4327629"/>
              <a:gd name="connsiteX19" fmla="*/ 1197099 w 3851745"/>
              <a:gd name="connsiteY19" fmla="*/ 426680 h 4327629"/>
              <a:gd name="connsiteX20" fmla="*/ 1477318 w 3851745"/>
              <a:gd name="connsiteY20" fmla="*/ 662655 h 4327629"/>
              <a:gd name="connsiteX21" fmla="*/ 1956641 w 3851745"/>
              <a:gd name="connsiteY21" fmla="*/ 1105106 h 4327629"/>
              <a:gd name="connsiteX22" fmla="*/ 2856293 w 3851745"/>
              <a:gd name="connsiteY22" fmla="*/ 2019506 h 4327629"/>
              <a:gd name="connsiteX23" fmla="*/ 3630583 w 3851745"/>
              <a:gd name="connsiteY23" fmla="*/ 2756925 h 4327629"/>
              <a:gd name="connsiteX24" fmla="*/ 3785441 w 3851745"/>
              <a:gd name="connsiteY24" fmla="*/ 2978151 h 4327629"/>
              <a:gd name="connsiteX25" fmla="*/ 2671939 w 3851745"/>
              <a:gd name="connsiteY25" fmla="*/ 2963403 h 4327629"/>
              <a:gd name="connsiteX26" fmla="*/ 3062770 w 3851745"/>
              <a:gd name="connsiteY26" fmla="*/ 3309990 h 4327629"/>
              <a:gd name="connsiteX27" fmla="*/ 902131 w 3851745"/>
              <a:gd name="connsiteY27" fmla="*/ 4327629 h 4327629"/>
              <a:gd name="connsiteX0" fmla="*/ 902131 w 3809492"/>
              <a:gd name="connsiteY0" fmla="*/ 4327629 h 4327629"/>
              <a:gd name="connsiteX1" fmla="*/ 821015 w 3809492"/>
              <a:gd name="connsiteY1" fmla="*/ 4290758 h 4327629"/>
              <a:gd name="connsiteX2" fmla="*/ 732525 w 3809492"/>
              <a:gd name="connsiteY2" fmla="*/ 4202268 h 4327629"/>
              <a:gd name="connsiteX3" fmla="*/ 599789 w 3809492"/>
              <a:gd name="connsiteY3" fmla="*/ 3973668 h 4327629"/>
              <a:gd name="connsiteX4" fmla="*/ 444931 w 3809492"/>
              <a:gd name="connsiteY4" fmla="*/ 3619706 h 4327629"/>
              <a:gd name="connsiteX5" fmla="*/ 356441 w 3809492"/>
              <a:gd name="connsiteY5" fmla="*/ 3317364 h 4327629"/>
              <a:gd name="connsiteX6" fmla="*/ 275325 w 3809492"/>
              <a:gd name="connsiteY6" fmla="*/ 3007648 h 4327629"/>
              <a:gd name="connsiteX7" fmla="*/ 201583 w 3809492"/>
              <a:gd name="connsiteY7" fmla="*/ 2668435 h 4327629"/>
              <a:gd name="connsiteX8" fmla="*/ 135215 w 3809492"/>
              <a:gd name="connsiteY8" fmla="*/ 2314474 h 4327629"/>
              <a:gd name="connsiteX9" fmla="*/ 54099 w 3809492"/>
              <a:gd name="connsiteY9" fmla="*/ 1695042 h 4327629"/>
              <a:gd name="connsiteX10" fmla="*/ 2480 w 3809492"/>
              <a:gd name="connsiteY10" fmla="*/ 1164100 h 4327629"/>
              <a:gd name="connsiteX11" fmla="*/ 9854 w 3809492"/>
              <a:gd name="connsiteY11" fmla="*/ 957622 h 4327629"/>
              <a:gd name="connsiteX12" fmla="*/ 24602 w 3809492"/>
              <a:gd name="connsiteY12" fmla="*/ 670029 h 4327629"/>
              <a:gd name="connsiteX13" fmla="*/ 68847 w 3809492"/>
              <a:gd name="connsiteY13" fmla="*/ 419306 h 4327629"/>
              <a:gd name="connsiteX14" fmla="*/ 172086 w 3809492"/>
              <a:gd name="connsiteY14" fmla="*/ 146461 h 4327629"/>
              <a:gd name="connsiteX15" fmla="*/ 326944 w 3809492"/>
              <a:gd name="connsiteY15" fmla="*/ 21100 h 4327629"/>
              <a:gd name="connsiteX16" fmla="*/ 444931 w 3809492"/>
              <a:gd name="connsiteY16" fmla="*/ 6351 h 4327629"/>
              <a:gd name="connsiteX17" fmla="*/ 673531 w 3809492"/>
              <a:gd name="connsiteY17" fmla="*/ 87468 h 4327629"/>
              <a:gd name="connsiteX18" fmla="*/ 909506 w 3809492"/>
              <a:gd name="connsiteY18" fmla="*/ 220203 h 4327629"/>
              <a:gd name="connsiteX19" fmla="*/ 1197099 w 3809492"/>
              <a:gd name="connsiteY19" fmla="*/ 426680 h 4327629"/>
              <a:gd name="connsiteX20" fmla="*/ 1477318 w 3809492"/>
              <a:gd name="connsiteY20" fmla="*/ 662655 h 4327629"/>
              <a:gd name="connsiteX21" fmla="*/ 1956641 w 3809492"/>
              <a:gd name="connsiteY21" fmla="*/ 1105106 h 4327629"/>
              <a:gd name="connsiteX22" fmla="*/ 2856293 w 3809492"/>
              <a:gd name="connsiteY22" fmla="*/ 2019506 h 4327629"/>
              <a:gd name="connsiteX23" fmla="*/ 3630583 w 3809492"/>
              <a:gd name="connsiteY23" fmla="*/ 2756925 h 4327629"/>
              <a:gd name="connsiteX24" fmla="*/ 3785441 w 3809492"/>
              <a:gd name="connsiteY24" fmla="*/ 2978151 h 4327629"/>
              <a:gd name="connsiteX25" fmla="*/ 3254500 w 3809492"/>
              <a:gd name="connsiteY25" fmla="*/ 3147758 h 4327629"/>
              <a:gd name="connsiteX26" fmla="*/ 3062770 w 3809492"/>
              <a:gd name="connsiteY26" fmla="*/ 3309990 h 4327629"/>
              <a:gd name="connsiteX27" fmla="*/ 902131 w 3809492"/>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2770 w 3787165"/>
              <a:gd name="connsiteY26" fmla="*/ 3309990 h 4327629"/>
              <a:gd name="connsiteX27" fmla="*/ 902131 w 3787165"/>
              <a:gd name="connsiteY27" fmla="*/ 4327629 h 4327629"/>
              <a:gd name="connsiteX0" fmla="*/ 902131 w 3787165"/>
              <a:gd name="connsiteY0" fmla="*/ 4327629 h 4327629"/>
              <a:gd name="connsiteX1" fmla="*/ 821015 w 3787165"/>
              <a:gd name="connsiteY1" fmla="*/ 4290758 h 4327629"/>
              <a:gd name="connsiteX2" fmla="*/ 732525 w 3787165"/>
              <a:gd name="connsiteY2" fmla="*/ 4202268 h 4327629"/>
              <a:gd name="connsiteX3" fmla="*/ 599789 w 3787165"/>
              <a:gd name="connsiteY3" fmla="*/ 3973668 h 4327629"/>
              <a:gd name="connsiteX4" fmla="*/ 444931 w 3787165"/>
              <a:gd name="connsiteY4" fmla="*/ 3619706 h 4327629"/>
              <a:gd name="connsiteX5" fmla="*/ 356441 w 3787165"/>
              <a:gd name="connsiteY5" fmla="*/ 3317364 h 4327629"/>
              <a:gd name="connsiteX6" fmla="*/ 275325 w 3787165"/>
              <a:gd name="connsiteY6" fmla="*/ 3007648 h 4327629"/>
              <a:gd name="connsiteX7" fmla="*/ 201583 w 3787165"/>
              <a:gd name="connsiteY7" fmla="*/ 2668435 h 4327629"/>
              <a:gd name="connsiteX8" fmla="*/ 135215 w 3787165"/>
              <a:gd name="connsiteY8" fmla="*/ 2314474 h 4327629"/>
              <a:gd name="connsiteX9" fmla="*/ 54099 w 3787165"/>
              <a:gd name="connsiteY9" fmla="*/ 1695042 h 4327629"/>
              <a:gd name="connsiteX10" fmla="*/ 2480 w 3787165"/>
              <a:gd name="connsiteY10" fmla="*/ 1164100 h 4327629"/>
              <a:gd name="connsiteX11" fmla="*/ 9854 w 3787165"/>
              <a:gd name="connsiteY11" fmla="*/ 957622 h 4327629"/>
              <a:gd name="connsiteX12" fmla="*/ 24602 w 3787165"/>
              <a:gd name="connsiteY12" fmla="*/ 670029 h 4327629"/>
              <a:gd name="connsiteX13" fmla="*/ 68847 w 3787165"/>
              <a:gd name="connsiteY13" fmla="*/ 419306 h 4327629"/>
              <a:gd name="connsiteX14" fmla="*/ 172086 w 3787165"/>
              <a:gd name="connsiteY14" fmla="*/ 146461 h 4327629"/>
              <a:gd name="connsiteX15" fmla="*/ 326944 w 3787165"/>
              <a:gd name="connsiteY15" fmla="*/ 21100 h 4327629"/>
              <a:gd name="connsiteX16" fmla="*/ 444931 w 3787165"/>
              <a:gd name="connsiteY16" fmla="*/ 6351 h 4327629"/>
              <a:gd name="connsiteX17" fmla="*/ 673531 w 3787165"/>
              <a:gd name="connsiteY17" fmla="*/ 87468 h 4327629"/>
              <a:gd name="connsiteX18" fmla="*/ 909506 w 3787165"/>
              <a:gd name="connsiteY18" fmla="*/ 220203 h 4327629"/>
              <a:gd name="connsiteX19" fmla="*/ 1197099 w 3787165"/>
              <a:gd name="connsiteY19" fmla="*/ 426680 h 4327629"/>
              <a:gd name="connsiteX20" fmla="*/ 1477318 w 3787165"/>
              <a:gd name="connsiteY20" fmla="*/ 662655 h 4327629"/>
              <a:gd name="connsiteX21" fmla="*/ 1956641 w 3787165"/>
              <a:gd name="connsiteY21" fmla="*/ 1105106 h 4327629"/>
              <a:gd name="connsiteX22" fmla="*/ 2856293 w 3787165"/>
              <a:gd name="connsiteY22" fmla="*/ 2019506 h 4327629"/>
              <a:gd name="connsiteX23" fmla="*/ 3630583 w 3787165"/>
              <a:gd name="connsiteY23" fmla="*/ 2756925 h 4327629"/>
              <a:gd name="connsiteX24" fmla="*/ 3785441 w 3787165"/>
              <a:gd name="connsiteY24" fmla="*/ 2978151 h 4327629"/>
              <a:gd name="connsiteX25" fmla="*/ 3719075 w 3787165"/>
              <a:gd name="connsiteY25" fmla="*/ 3022397 h 4327629"/>
              <a:gd name="connsiteX26" fmla="*/ 3067794 w 3787165"/>
              <a:gd name="connsiteY26" fmla="*/ 3325063 h 4327629"/>
              <a:gd name="connsiteX27" fmla="*/ 902131 w 3787165"/>
              <a:gd name="connsiteY27" fmla="*/ 4327629 h 4327629"/>
              <a:gd name="connsiteX0" fmla="*/ 902131 w 3792102"/>
              <a:gd name="connsiteY0" fmla="*/ 4327629 h 4327629"/>
              <a:gd name="connsiteX1" fmla="*/ 821015 w 3792102"/>
              <a:gd name="connsiteY1" fmla="*/ 4290758 h 4327629"/>
              <a:gd name="connsiteX2" fmla="*/ 732525 w 3792102"/>
              <a:gd name="connsiteY2" fmla="*/ 4202268 h 4327629"/>
              <a:gd name="connsiteX3" fmla="*/ 599789 w 3792102"/>
              <a:gd name="connsiteY3" fmla="*/ 3973668 h 4327629"/>
              <a:gd name="connsiteX4" fmla="*/ 444931 w 3792102"/>
              <a:gd name="connsiteY4" fmla="*/ 3619706 h 4327629"/>
              <a:gd name="connsiteX5" fmla="*/ 356441 w 3792102"/>
              <a:gd name="connsiteY5" fmla="*/ 3317364 h 4327629"/>
              <a:gd name="connsiteX6" fmla="*/ 275325 w 3792102"/>
              <a:gd name="connsiteY6" fmla="*/ 3007648 h 4327629"/>
              <a:gd name="connsiteX7" fmla="*/ 201583 w 3792102"/>
              <a:gd name="connsiteY7" fmla="*/ 2668435 h 4327629"/>
              <a:gd name="connsiteX8" fmla="*/ 135215 w 3792102"/>
              <a:gd name="connsiteY8" fmla="*/ 2314474 h 4327629"/>
              <a:gd name="connsiteX9" fmla="*/ 54099 w 3792102"/>
              <a:gd name="connsiteY9" fmla="*/ 1695042 h 4327629"/>
              <a:gd name="connsiteX10" fmla="*/ 2480 w 3792102"/>
              <a:gd name="connsiteY10" fmla="*/ 1164100 h 4327629"/>
              <a:gd name="connsiteX11" fmla="*/ 9854 w 3792102"/>
              <a:gd name="connsiteY11" fmla="*/ 957622 h 4327629"/>
              <a:gd name="connsiteX12" fmla="*/ 24602 w 3792102"/>
              <a:gd name="connsiteY12" fmla="*/ 670029 h 4327629"/>
              <a:gd name="connsiteX13" fmla="*/ 68847 w 3792102"/>
              <a:gd name="connsiteY13" fmla="*/ 419306 h 4327629"/>
              <a:gd name="connsiteX14" fmla="*/ 172086 w 3792102"/>
              <a:gd name="connsiteY14" fmla="*/ 146461 h 4327629"/>
              <a:gd name="connsiteX15" fmla="*/ 326944 w 3792102"/>
              <a:gd name="connsiteY15" fmla="*/ 21100 h 4327629"/>
              <a:gd name="connsiteX16" fmla="*/ 444931 w 3792102"/>
              <a:gd name="connsiteY16" fmla="*/ 6351 h 4327629"/>
              <a:gd name="connsiteX17" fmla="*/ 673531 w 3792102"/>
              <a:gd name="connsiteY17" fmla="*/ 87468 h 4327629"/>
              <a:gd name="connsiteX18" fmla="*/ 909506 w 3792102"/>
              <a:gd name="connsiteY18" fmla="*/ 220203 h 4327629"/>
              <a:gd name="connsiteX19" fmla="*/ 1197099 w 3792102"/>
              <a:gd name="connsiteY19" fmla="*/ 426680 h 4327629"/>
              <a:gd name="connsiteX20" fmla="*/ 1477318 w 3792102"/>
              <a:gd name="connsiteY20" fmla="*/ 662655 h 4327629"/>
              <a:gd name="connsiteX21" fmla="*/ 1956641 w 3792102"/>
              <a:gd name="connsiteY21" fmla="*/ 1105106 h 4327629"/>
              <a:gd name="connsiteX22" fmla="*/ 2856293 w 3792102"/>
              <a:gd name="connsiteY22" fmla="*/ 2019506 h 4327629"/>
              <a:gd name="connsiteX23" fmla="*/ 3630583 w 3792102"/>
              <a:gd name="connsiteY23" fmla="*/ 2756925 h 4327629"/>
              <a:gd name="connsiteX24" fmla="*/ 3790465 w 3792102"/>
              <a:gd name="connsiteY24" fmla="*/ 2958054 h 4327629"/>
              <a:gd name="connsiteX25" fmla="*/ 3719075 w 3792102"/>
              <a:gd name="connsiteY25" fmla="*/ 3022397 h 4327629"/>
              <a:gd name="connsiteX26" fmla="*/ 3067794 w 3792102"/>
              <a:gd name="connsiteY26" fmla="*/ 3325063 h 4327629"/>
              <a:gd name="connsiteX27" fmla="*/ 902131 w 3792102"/>
              <a:gd name="connsiteY27" fmla="*/ 4327629 h 4327629"/>
              <a:gd name="connsiteX0" fmla="*/ 902131 w 3719090"/>
              <a:gd name="connsiteY0" fmla="*/ 4327629 h 4327629"/>
              <a:gd name="connsiteX1" fmla="*/ 821015 w 3719090"/>
              <a:gd name="connsiteY1" fmla="*/ 4290758 h 4327629"/>
              <a:gd name="connsiteX2" fmla="*/ 732525 w 3719090"/>
              <a:gd name="connsiteY2" fmla="*/ 4202268 h 4327629"/>
              <a:gd name="connsiteX3" fmla="*/ 599789 w 3719090"/>
              <a:gd name="connsiteY3" fmla="*/ 3973668 h 4327629"/>
              <a:gd name="connsiteX4" fmla="*/ 444931 w 3719090"/>
              <a:gd name="connsiteY4" fmla="*/ 3619706 h 4327629"/>
              <a:gd name="connsiteX5" fmla="*/ 356441 w 3719090"/>
              <a:gd name="connsiteY5" fmla="*/ 3317364 h 4327629"/>
              <a:gd name="connsiteX6" fmla="*/ 275325 w 3719090"/>
              <a:gd name="connsiteY6" fmla="*/ 3007648 h 4327629"/>
              <a:gd name="connsiteX7" fmla="*/ 201583 w 3719090"/>
              <a:gd name="connsiteY7" fmla="*/ 2668435 h 4327629"/>
              <a:gd name="connsiteX8" fmla="*/ 135215 w 3719090"/>
              <a:gd name="connsiteY8" fmla="*/ 2314474 h 4327629"/>
              <a:gd name="connsiteX9" fmla="*/ 54099 w 3719090"/>
              <a:gd name="connsiteY9" fmla="*/ 1695042 h 4327629"/>
              <a:gd name="connsiteX10" fmla="*/ 2480 w 3719090"/>
              <a:gd name="connsiteY10" fmla="*/ 1164100 h 4327629"/>
              <a:gd name="connsiteX11" fmla="*/ 9854 w 3719090"/>
              <a:gd name="connsiteY11" fmla="*/ 957622 h 4327629"/>
              <a:gd name="connsiteX12" fmla="*/ 24602 w 3719090"/>
              <a:gd name="connsiteY12" fmla="*/ 670029 h 4327629"/>
              <a:gd name="connsiteX13" fmla="*/ 68847 w 3719090"/>
              <a:gd name="connsiteY13" fmla="*/ 419306 h 4327629"/>
              <a:gd name="connsiteX14" fmla="*/ 172086 w 3719090"/>
              <a:gd name="connsiteY14" fmla="*/ 146461 h 4327629"/>
              <a:gd name="connsiteX15" fmla="*/ 326944 w 3719090"/>
              <a:gd name="connsiteY15" fmla="*/ 21100 h 4327629"/>
              <a:gd name="connsiteX16" fmla="*/ 444931 w 3719090"/>
              <a:gd name="connsiteY16" fmla="*/ 6351 h 4327629"/>
              <a:gd name="connsiteX17" fmla="*/ 673531 w 3719090"/>
              <a:gd name="connsiteY17" fmla="*/ 87468 h 4327629"/>
              <a:gd name="connsiteX18" fmla="*/ 909506 w 3719090"/>
              <a:gd name="connsiteY18" fmla="*/ 220203 h 4327629"/>
              <a:gd name="connsiteX19" fmla="*/ 1197099 w 3719090"/>
              <a:gd name="connsiteY19" fmla="*/ 426680 h 4327629"/>
              <a:gd name="connsiteX20" fmla="*/ 1477318 w 3719090"/>
              <a:gd name="connsiteY20" fmla="*/ 662655 h 4327629"/>
              <a:gd name="connsiteX21" fmla="*/ 1956641 w 3719090"/>
              <a:gd name="connsiteY21" fmla="*/ 1105106 h 4327629"/>
              <a:gd name="connsiteX22" fmla="*/ 2856293 w 3719090"/>
              <a:gd name="connsiteY22" fmla="*/ 2019506 h 4327629"/>
              <a:gd name="connsiteX23" fmla="*/ 3630583 w 3719090"/>
              <a:gd name="connsiteY23" fmla="*/ 2756925 h 4327629"/>
              <a:gd name="connsiteX24" fmla="*/ 3689982 w 3719090"/>
              <a:gd name="connsiteY24" fmla="*/ 2802304 h 4327629"/>
              <a:gd name="connsiteX25" fmla="*/ 3719075 w 3719090"/>
              <a:gd name="connsiteY25" fmla="*/ 3022397 h 4327629"/>
              <a:gd name="connsiteX26" fmla="*/ 3067794 w 3719090"/>
              <a:gd name="connsiteY26" fmla="*/ 3325063 h 4327629"/>
              <a:gd name="connsiteX27" fmla="*/ 902131 w 3719090"/>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630583 w 3814547"/>
              <a:gd name="connsiteY23" fmla="*/ 2756925 h 4327629"/>
              <a:gd name="connsiteX24" fmla="*/ 3689982 w 3814547"/>
              <a:gd name="connsiteY24" fmla="*/ 2802304 h 4327629"/>
              <a:gd name="connsiteX25" fmla="*/ 3814534 w 3814547"/>
              <a:gd name="connsiteY25" fmla="*/ 2982203 h 4327629"/>
              <a:gd name="connsiteX26" fmla="*/ 3067794 w 3814547"/>
              <a:gd name="connsiteY26" fmla="*/ 3325063 h 4327629"/>
              <a:gd name="connsiteX27" fmla="*/ 902131 w 3814547"/>
              <a:gd name="connsiteY27"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47831"/>
              <a:gd name="connsiteY0" fmla="*/ 4327629 h 4327629"/>
              <a:gd name="connsiteX1" fmla="*/ 821015 w 3847831"/>
              <a:gd name="connsiteY1" fmla="*/ 4290758 h 4327629"/>
              <a:gd name="connsiteX2" fmla="*/ 732525 w 3847831"/>
              <a:gd name="connsiteY2" fmla="*/ 4202268 h 4327629"/>
              <a:gd name="connsiteX3" fmla="*/ 599789 w 3847831"/>
              <a:gd name="connsiteY3" fmla="*/ 3973668 h 4327629"/>
              <a:gd name="connsiteX4" fmla="*/ 444931 w 3847831"/>
              <a:gd name="connsiteY4" fmla="*/ 3619706 h 4327629"/>
              <a:gd name="connsiteX5" fmla="*/ 356441 w 3847831"/>
              <a:gd name="connsiteY5" fmla="*/ 3317364 h 4327629"/>
              <a:gd name="connsiteX6" fmla="*/ 275325 w 3847831"/>
              <a:gd name="connsiteY6" fmla="*/ 3007648 h 4327629"/>
              <a:gd name="connsiteX7" fmla="*/ 201583 w 3847831"/>
              <a:gd name="connsiteY7" fmla="*/ 2668435 h 4327629"/>
              <a:gd name="connsiteX8" fmla="*/ 135215 w 3847831"/>
              <a:gd name="connsiteY8" fmla="*/ 2314474 h 4327629"/>
              <a:gd name="connsiteX9" fmla="*/ 54099 w 3847831"/>
              <a:gd name="connsiteY9" fmla="*/ 1695042 h 4327629"/>
              <a:gd name="connsiteX10" fmla="*/ 2480 w 3847831"/>
              <a:gd name="connsiteY10" fmla="*/ 1164100 h 4327629"/>
              <a:gd name="connsiteX11" fmla="*/ 9854 w 3847831"/>
              <a:gd name="connsiteY11" fmla="*/ 957622 h 4327629"/>
              <a:gd name="connsiteX12" fmla="*/ 24602 w 3847831"/>
              <a:gd name="connsiteY12" fmla="*/ 670029 h 4327629"/>
              <a:gd name="connsiteX13" fmla="*/ 68847 w 3847831"/>
              <a:gd name="connsiteY13" fmla="*/ 419306 h 4327629"/>
              <a:gd name="connsiteX14" fmla="*/ 172086 w 3847831"/>
              <a:gd name="connsiteY14" fmla="*/ 146461 h 4327629"/>
              <a:gd name="connsiteX15" fmla="*/ 326944 w 3847831"/>
              <a:gd name="connsiteY15" fmla="*/ 21100 h 4327629"/>
              <a:gd name="connsiteX16" fmla="*/ 444931 w 3847831"/>
              <a:gd name="connsiteY16" fmla="*/ 6351 h 4327629"/>
              <a:gd name="connsiteX17" fmla="*/ 673531 w 3847831"/>
              <a:gd name="connsiteY17" fmla="*/ 87468 h 4327629"/>
              <a:gd name="connsiteX18" fmla="*/ 909506 w 3847831"/>
              <a:gd name="connsiteY18" fmla="*/ 220203 h 4327629"/>
              <a:gd name="connsiteX19" fmla="*/ 1197099 w 3847831"/>
              <a:gd name="connsiteY19" fmla="*/ 426680 h 4327629"/>
              <a:gd name="connsiteX20" fmla="*/ 1477318 w 3847831"/>
              <a:gd name="connsiteY20" fmla="*/ 662655 h 4327629"/>
              <a:gd name="connsiteX21" fmla="*/ 1956641 w 3847831"/>
              <a:gd name="connsiteY21" fmla="*/ 1105106 h 4327629"/>
              <a:gd name="connsiteX22" fmla="*/ 2856293 w 3847831"/>
              <a:gd name="connsiteY22" fmla="*/ 2019506 h 4327629"/>
              <a:gd name="connsiteX23" fmla="*/ 3630583 w 3847831"/>
              <a:gd name="connsiteY23" fmla="*/ 2756925 h 4327629"/>
              <a:gd name="connsiteX24" fmla="*/ 3814534 w 3847831"/>
              <a:gd name="connsiteY24" fmla="*/ 2982203 h 4327629"/>
              <a:gd name="connsiteX25" fmla="*/ 3067794 w 3847831"/>
              <a:gd name="connsiteY25" fmla="*/ 3325063 h 4327629"/>
              <a:gd name="connsiteX26" fmla="*/ 902131 w 3847831"/>
              <a:gd name="connsiteY26" fmla="*/ 4327629 h 4327629"/>
              <a:gd name="connsiteX0" fmla="*/ 902131 w 3825486"/>
              <a:gd name="connsiteY0" fmla="*/ 4327629 h 4327629"/>
              <a:gd name="connsiteX1" fmla="*/ 821015 w 3825486"/>
              <a:gd name="connsiteY1" fmla="*/ 4290758 h 4327629"/>
              <a:gd name="connsiteX2" fmla="*/ 732525 w 3825486"/>
              <a:gd name="connsiteY2" fmla="*/ 4202268 h 4327629"/>
              <a:gd name="connsiteX3" fmla="*/ 599789 w 3825486"/>
              <a:gd name="connsiteY3" fmla="*/ 3973668 h 4327629"/>
              <a:gd name="connsiteX4" fmla="*/ 444931 w 3825486"/>
              <a:gd name="connsiteY4" fmla="*/ 3619706 h 4327629"/>
              <a:gd name="connsiteX5" fmla="*/ 356441 w 3825486"/>
              <a:gd name="connsiteY5" fmla="*/ 3317364 h 4327629"/>
              <a:gd name="connsiteX6" fmla="*/ 275325 w 3825486"/>
              <a:gd name="connsiteY6" fmla="*/ 3007648 h 4327629"/>
              <a:gd name="connsiteX7" fmla="*/ 201583 w 3825486"/>
              <a:gd name="connsiteY7" fmla="*/ 2668435 h 4327629"/>
              <a:gd name="connsiteX8" fmla="*/ 135215 w 3825486"/>
              <a:gd name="connsiteY8" fmla="*/ 2314474 h 4327629"/>
              <a:gd name="connsiteX9" fmla="*/ 54099 w 3825486"/>
              <a:gd name="connsiteY9" fmla="*/ 1695042 h 4327629"/>
              <a:gd name="connsiteX10" fmla="*/ 2480 w 3825486"/>
              <a:gd name="connsiteY10" fmla="*/ 1164100 h 4327629"/>
              <a:gd name="connsiteX11" fmla="*/ 9854 w 3825486"/>
              <a:gd name="connsiteY11" fmla="*/ 957622 h 4327629"/>
              <a:gd name="connsiteX12" fmla="*/ 24602 w 3825486"/>
              <a:gd name="connsiteY12" fmla="*/ 670029 h 4327629"/>
              <a:gd name="connsiteX13" fmla="*/ 68847 w 3825486"/>
              <a:gd name="connsiteY13" fmla="*/ 419306 h 4327629"/>
              <a:gd name="connsiteX14" fmla="*/ 172086 w 3825486"/>
              <a:gd name="connsiteY14" fmla="*/ 146461 h 4327629"/>
              <a:gd name="connsiteX15" fmla="*/ 326944 w 3825486"/>
              <a:gd name="connsiteY15" fmla="*/ 21100 h 4327629"/>
              <a:gd name="connsiteX16" fmla="*/ 444931 w 3825486"/>
              <a:gd name="connsiteY16" fmla="*/ 6351 h 4327629"/>
              <a:gd name="connsiteX17" fmla="*/ 673531 w 3825486"/>
              <a:gd name="connsiteY17" fmla="*/ 87468 h 4327629"/>
              <a:gd name="connsiteX18" fmla="*/ 909506 w 3825486"/>
              <a:gd name="connsiteY18" fmla="*/ 220203 h 4327629"/>
              <a:gd name="connsiteX19" fmla="*/ 1197099 w 3825486"/>
              <a:gd name="connsiteY19" fmla="*/ 426680 h 4327629"/>
              <a:gd name="connsiteX20" fmla="*/ 1477318 w 3825486"/>
              <a:gd name="connsiteY20" fmla="*/ 662655 h 4327629"/>
              <a:gd name="connsiteX21" fmla="*/ 1956641 w 3825486"/>
              <a:gd name="connsiteY21" fmla="*/ 1105106 h 4327629"/>
              <a:gd name="connsiteX22" fmla="*/ 2856293 w 3825486"/>
              <a:gd name="connsiteY22" fmla="*/ 2019506 h 4327629"/>
              <a:gd name="connsiteX23" fmla="*/ 3213576 w 3825486"/>
              <a:gd name="connsiteY23" fmla="*/ 2349967 h 4327629"/>
              <a:gd name="connsiteX24" fmla="*/ 3814534 w 3825486"/>
              <a:gd name="connsiteY24" fmla="*/ 2982203 h 4327629"/>
              <a:gd name="connsiteX25" fmla="*/ 3067794 w 3825486"/>
              <a:gd name="connsiteY25" fmla="*/ 3325063 h 4327629"/>
              <a:gd name="connsiteX26" fmla="*/ 902131 w 3825486"/>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213576 w 3814547"/>
              <a:gd name="connsiteY23" fmla="*/ 2349967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2131 w 3814547"/>
              <a:gd name="connsiteY0" fmla="*/ 4327629 h 4327629"/>
              <a:gd name="connsiteX1" fmla="*/ 821015 w 3814547"/>
              <a:gd name="connsiteY1" fmla="*/ 4290758 h 4327629"/>
              <a:gd name="connsiteX2" fmla="*/ 732525 w 3814547"/>
              <a:gd name="connsiteY2" fmla="*/ 4202268 h 4327629"/>
              <a:gd name="connsiteX3" fmla="*/ 599789 w 3814547"/>
              <a:gd name="connsiteY3" fmla="*/ 3973668 h 4327629"/>
              <a:gd name="connsiteX4" fmla="*/ 444931 w 3814547"/>
              <a:gd name="connsiteY4" fmla="*/ 3619706 h 4327629"/>
              <a:gd name="connsiteX5" fmla="*/ 356441 w 3814547"/>
              <a:gd name="connsiteY5" fmla="*/ 3317364 h 4327629"/>
              <a:gd name="connsiteX6" fmla="*/ 275325 w 3814547"/>
              <a:gd name="connsiteY6" fmla="*/ 3007648 h 4327629"/>
              <a:gd name="connsiteX7" fmla="*/ 201583 w 3814547"/>
              <a:gd name="connsiteY7" fmla="*/ 2668435 h 4327629"/>
              <a:gd name="connsiteX8" fmla="*/ 135215 w 3814547"/>
              <a:gd name="connsiteY8" fmla="*/ 2314474 h 4327629"/>
              <a:gd name="connsiteX9" fmla="*/ 54099 w 3814547"/>
              <a:gd name="connsiteY9" fmla="*/ 1695042 h 4327629"/>
              <a:gd name="connsiteX10" fmla="*/ 2480 w 3814547"/>
              <a:gd name="connsiteY10" fmla="*/ 1164100 h 4327629"/>
              <a:gd name="connsiteX11" fmla="*/ 9854 w 3814547"/>
              <a:gd name="connsiteY11" fmla="*/ 957622 h 4327629"/>
              <a:gd name="connsiteX12" fmla="*/ 24602 w 3814547"/>
              <a:gd name="connsiteY12" fmla="*/ 670029 h 4327629"/>
              <a:gd name="connsiteX13" fmla="*/ 68847 w 3814547"/>
              <a:gd name="connsiteY13" fmla="*/ 419306 h 4327629"/>
              <a:gd name="connsiteX14" fmla="*/ 172086 w 3814547"/>
              <a:gd name="connsiteY14" fmla="*/ 146461 h 4327629"/>
              <a:gd name="connsiteX15" fmla="*/ 326944 w 3814547"/>
              <a:gd name="connsiteY15" fmla="*/ 21100 h 4327629"/>
              <a:gd name="connsiteX16" fmla="*/ 444931 w 3814547"/>
              <a:gd name="connsiteY16" fmla="*/ 6351 h 4327629"/>
              <a:gd name="connsiteX17" fmla="*/ 673531 w 3814547"/>
              <a:gd name="connsiteY17" fmla="*/ 87468 h 4327629"/>
              <a:gd name="connsiteX18" fmla="*/ 909506 w 3814547"/>
              <a:gd name="connsiteY18" fmla="*/ 220203 h 4327629"/>
              <a:gd name="connsiteX19" fmla="*/ 1197099 w 3814547"/>
              <a:gd name="connsiteY19" fmla="*/ 426680 h 4327629"/>
              <a:gd name="connsiteX20" fmla="*/ 1477318 w 3814547"/>
              <a:gd name="connsiteY20" fmla="*/ 662655 h 4327629"/>
              <a:gd name="connsiteX21" fmla="*/ 1956641 w 3814547"/>
              <a:gd name="connsiteY21" fmla="*/ 1105106 h 4327629"/>
              <a:gd name="connsiteX22" fmla="*/ 2856293 w 3814547"/>
              <a:gd name="connsiteY22" fmla="*/ 2019506 h 4327629"/>
              <a:gd name="connsiteX23" fmla="*/ 3419567 w 3814547"/>
              <a:gd name="connsiteY23" fmla="*/ 2571031 h 4327629"/>
              <a:gd name="connsiteX24" fmla="*/ 3814534 w 3814547"/>
              <a:gd name="connsiteY24" fmla="*/ 2982203 h 4327629"/>
              <a:gd name="connsiteX25" fmla="*/ 3067794 w 3814547"/>
              <a:gd name="connsiteY25" fmla="*/ 3325063 h 4327629"/>
              <a:gd name="connsiteX26" fmla="*/ 902131 w 3814547"/>
              <a:gd name="connsiteY26" fmla="*/ 4327629 h 4327629"/>
              <a:gd name="connsiteX0" fmla="*/ 900566 w 3812982"/>
              <a:gd name="connsiteY0" fmla="*/ 4327629 h 4327629"/>
              <a:gd name="connsiteX1" fmla="*/ 819450 w 3812982"/>
              <a:gd name="connsiteY1" fmla="*/ 4290758 h 4327629"/>
              <a:gd name="connsiteX2" fmla="*/ 730960 w 3812982"/>
              <a:gd name="connsiteY2" fmla="*/ 4202268 h 4327629"/>
              <a:gd name="connsiteX3" fmla="*/ 598224 w 3812982"/>
              <a:gd name="connsiteY3" fmla="*/ 3973668 h 4327629"/>
              <a:gd name="connsiteX4" fmla="*/ 443366 w 3812982"/>
              <a:gd name="connsiteY4" fmla="*/ 3619706 h 4327629"/>
              <a:gd name="connsiteX5" fmla="*/ 354876 w 3812982"/>
              <a:gd name="connsiteY5" fmla="*/ 3317364 h 4327629"/>
              <a:gd name="connsiteX6" fmla="*/ 273760 w 3812982"/>
              <a:gd name="connsiteY6" fmla="*/ 3007648 h 4327629"/>
              <a:gd name="connsiteX7" fmla="*/ 200018 w 3812982"/>
              <a:gd name="connsiteY7" fmla="*/ 2668435 h 4327629"/>
              <a:gd name="connsiteX8" fmla="*/ 133650 w 3812982"/>
              <a:gd name="connsiteY8" fmla="*/ 2314474 h 4327629"/>
              <a:gd name="connsiteX9" fmla="*/ 52534 w 3812982"/>
              <a:gd name="connsiteY9" fmla="*/ 1695042 h 4327629"/>
              <a:gd name="connsiteX10" fmla="*/ 915 w 3812982"/>
              <a:gd name="connsiteY10" fmla="*/ 1164100 h 4327629"/>
              <a:gd name="connsiteX11" fmla="*/ 23037 w 3812982"/>
              <a:gd name="connsiteY11" fmla="*/ 670029 h 4327629"/>
              <a:gd name="connsiteX12" fmla="*/ 67282 w 3812982"/>
              <a:gd name="connsiteY12" fmla="*/ 419306 h 4327629"/>
              <a:gd name="connsiteX13" fmla="*/ 170521 w 3812982"/>
              <a:gd name="connsiteY13" fmla="*/ 146461 h 4327629"/>
              <a:gd name="connsiteX14" fmla="*/ 325379 w 3812982"/>
              <a:gd name="connsiteY14" fmla="*/ 21100 h 4327629"/>
              <a:gd name="connsiteX15" fmla="*/ 443366 w 3812982"/>
              <a:gd name="connsiteY15" fmla="*/ 6351 h 4327629"/>
              <a:gd name="connsiteX16" fmla="*/ 671966 w 3812982"/>
              <a:gd name="connsiteY16" fmla="*/ 87468 h 4327629"/>
              <a:gd name="connsiteX17" fmla="*/ 907941 w 3812982"/>
              <a:gd name="connsiteY17" fmla="*/ 220203 h 4327629"/>
              <a:gd name="connsiteX18" fmla="*/ 1195534 w 3812982"/>
              <a:gd name="connsiteY18" fmla="*/ 426680 h 4327629"/>
              <a:gd name="connsiteX19" fmla="*/ 1475753 w 3812982"/>
              <a:gd name="connsiteY19" fmla="*/ 662655 h 4327629"/>
              <a:gd name="connsiteX20" fmla="*/ 1955076 w 3812982"/>
              <a:gd name="connsiteY20" fmla="*/ 1105106 h 4327629"/>
              <a:gd name="connsiteX21" fmla="*/ 2854728 w 3812982"/>
              <a:gd name="connsiteY21" fmla="*/ 2019506 h 4327629"/>
              <a:gd name="connsiteX22" fmla="*/ 3418002 w 3812982"/>
              <a:gd name="connsiteY22" fmla="*/ 2571031 h 4327629"/>
              <a:gd name="connsiteX23" fmla="*/ 3812969 w 3812982"/>
              <a:gd name="connsiteY23" fmla="*/ 2982203 h 4327629"/>
              <a:gd name="connsiteX24" fmla="*/ 3066229 w 3812982"/>
              <a:gd name="connsiteY24" fmla="*/ 3325063 h 4327629"/>
              <a:gd name="connsiteX25" fmla="*/ 900566 w 3812982"/>
              <a:gd name="connsiteY25" fmla="*/ 4327629 h 4327629"/>
              <a:gd name="connsiteX0" fmla="*/ 890101 w 3802517"/>
              <a:gd name="connsiteY0" fmla="*/ 4327629 h 4327629"/>
              <a:gd name="connsiteX1" fmla="*/ 808985 w 3802517"/>
              <a:gd name="connsiteY1" fmla="*/ 4290758 h 4327629"/>
              <a:gd name="connsiteX2" fmla="*/ 720495 w 3802517"/>
              <a:gd name="connsiteY2" fmla="*/ 4202268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08985 w 3802517"/>
              <a:gd name="connsiteY1" fmla="*/ 4290758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890101 w 3802517"/>
              <a:gd name="connsiteY0" fmla="*/ 4327629 h 4327629"/>
              <a:gd name="connsiteX1" fmla="*/ 829457 w 3802517"/>
              <a:gd name="connsiteY1" fmla="*/ 4249815 h 4327629"/>
              <a:gd name="connsiteX2" fmla="*/ 720495 w 3802517"/>
              <a:gd name="connsiteY2" fmla="*/ 4154500 h 4327629"/>
              <a:gd name="connsiteX3" fmla="*/ 587759 w 3802517"/>
              <a:gd name="connsiteY3" fmla="*/ 3973668 h 4327629"/>
              <a:gd name="connsiteX4" fmla="*/ 432901 w 3802517"/>
              <a:gd name="connsiteY4" fmla="*/ 3619706 h 4327629"/>
              <a:gd name="connsiteX5" fmla="*/ 344411 w 3802517"/>
              <a:gd name="connsiteY5" fmla="*/ 3317364 h 4327629"/>
              <a:gd name="connsiteX6" fmla="*/ 263295 w 3802517"/>
              <a:gd name="connsiteY6" fmla="*/ 3007648 h 4327629"/>
              <a:gd name="connsiteX7" fmla="*/ 189553 w 3802517"/>
              <a:gd name="connsiteY7" fmla="*/ 2668435 h 4327629"/>
              <a:gd name="connsiteX8" fmla="*/ 123185 w 3802517"/>
              <a:gd name="connsiteY8" fmla="*/ 2314474 h 4327629"/>
              <a:gd name="connsiteX9" fmla="*/ 42069 w 3802517"/>
              <a:gd name="connsiteY9" fmla="*/ 1695042 h 4327629"/>
              <a:gd name="connsiteX10" fmla="*/ 1670 w 3802517"/>
              <a:gd name="connsiteY10" fmla="*/ 1180929 h 4327629"/>
              <a:gd name="connsiteX11" fmla="*/ 12572 w 3802517"/>
              <a:gd name="connsiteY11" fmla="*/ 670029 h 4327629"/>
              <a:gd name="connsiteX12" fmla="*/ 56817 w 3802517"/>
              <a:gd name="connsiteY12" fmla="*/ 419306 h 4327629"/>
              <a:gd name="connsiteX13" fmla="*/ 160056 w 3802517"/>
              <a:gd name="connsiteY13" fmla="*/ 146461 h 4327629"/>
              <a:gd name="connsiteX14" fmla="*/ 314914 w 3802517"/>
              <a:gd name="connsiteY14" fmla="*/ 21100 h 4327629"/>
              <a:gd name="connsiteX15" fmla="*/ 432901 w 3802517"/>
              <a:gd name="connsiteY15" fmla="*/ 6351 h 4327629"/>
              <a:gd name="connsiteX16" fmla="*/ 661501 w 3802517"/>
              <a:gd name="connsiteY16" fmla="*/ 87468 h 4327629"/>
              <a:gd name="connsiteX17" fmla="*/ 897476 w 3802517"/>
              <a:gd name="connsiteY17" fmla="*/ 220203 h 4327629"/>
              <a:gd name="connsiteX18" fmla="*/ 1185069 w 3802517"/>
              <a:gd name="connsiteY18" fmla="*/ 426680 h 4327629"/>
              <a:gd name="connsiteX19" fmla="*/ 1465288 w 3802517"/>
              <a:gd name="connsiteY19" fmla="*/ 662655 h 4327629"/>
              <a:gd name="connsiteX20" fmla="*/ 1944611 w 3802517"/>
              <a:gd name="connsiteY20" fmla="*/ 1105106 h 4327629"/>
              <a:gd name="connsiteX21" fmla="*/ 2844263 w 3802517"/>
              <a:gd name="connsiteY21" fmla="*/ 2019506 h 4327629"/>
              <a:gd name="connsiteX22" fmla="*/ 3407537 w 3802517"/>
              <a:gd name="connsiteY22" fmla="*/ 2571031 h 4327629"/>
              <a:gd name="connsiteX23" fmla="*/ 3802504 w 3802517"/>
              <a:gd name="connsiteY23" fmla="*/ 2982203 h 4327629"/>
              <a:gd name="connsiteX24" fmla="*/ 3055764 w 3802517"/>
              <a:gd name="connsiteY24" fmla="*/ 3325063 h 4327629"/>
              <a:gd name="connsiteX25" fmla="*/ 890101 w 3802517"/>
              <a:gd name="connsiteY25" fmla="*/ 4327629 h 4327629"/>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20495 w 3802517"/>
              <a:gd name="connsiteY2" fmla="*/ 4154500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87759 w 3802517"/>
              <a:gd name="connsiteY3" fmla="*/ 3973668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2901 w 3802517"/>
              <a:gd name="connsiteY4" fmla="*/ 3619706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93510 h 4293510"/>
              <a:gd name="connsiteX1" fmla="*/ 829457 w 3802517"/>
              <a:gd name="connsiteY1" fmla="*/ 4249815 h 4293510"/>
              <a:gd name="connsiteX2" fmla="*/ 706847 w 3802517"/>
              <a:gd name="connsiteY2" fmla="*/ 4134029 h 4293510"/>
              <a:gd name="connsiteX3" fmla="*/ 553639 w 3802517"/>
              <a:gd name="connsiteY3" fmla="*/ 3878134 h 4293510"/>
              <a:gd name="connsiteX4" fmla="*/ 439724 w 3802517"/>
              <a:gd name="connsiteY4" fmla="*/ 3599235 h 4293510"/>
              <a:gd name="connsiteX5" fmla="*/ 344411 w 3802517"/>
              <a:gd name="connsiteY5" fmla="*/ 3317364 h 4293510"/>
              <a:gd name="connsiteX6" fmla="*/ 263295 w 3802517"/>
              <a:gd name="connsiteY6" fmla="*/ 3007648 h 4293510"/>
              <a:gd name="connsiteX7" fmla="*/ 189553 w 3802517"/>
              <a:gd name="connsiteY7" fmla="*/ 2668435 h 4293510"/>
              <a:gd name="connsiteX8" fmla="*/ 123185 w 3802517"/>
              <a:gd name="connsiteY8" fmla="*/ 2314474 h 4293510"/>
              <a:gd name="connsiteX9" fmla="*/ 42069 w 3802517"/>
              <a:gd name="connsiteY9" fmla="*/ 1695042 h 4293510"/>
              <a:gd name="connsiteX10" fmla="*/ 1670 w 3802517"/>
              <a:gd name="connsiteY10" fmla="*/ 1180929 h 4293510"/>
              <a:gd name="connsiteX11" fmla="*/ 12572 w 3802517"/>
              <a:gd name="connsiteY11" fmla="*/ 670029 h 4293510"/>
              <a:gd name="connsiteX12" fmla="*/ 56817 w 3802517"/>
              <a:gd name="connsiteY12" fmla="*/ 419306 h 4293510"/>
              <a:gd name="connsiteX13" fmla="*/ 160056 w 3802517"/>
              <a:gd name="connsiteY13" fmla="*/ 146461 h 4293510"/>
              <a:gd name="connsiteX14" fmla="*/ 314914 w 3802517"/>
              <a:gd name="connsiteY14" fmla="*/ 21100 h 4293510"/>
              <a:gd name="connsiteX15" fmla="*/ 432901 w 3802517"/>
              <a:gd name="connsiteY15" fmla="*/ 6351 h 4293510"/>
              <a:gd name="connsiteX16" fmla="*/ 661501 w 3802517"/>
              <a:gd name="connsiteY16" fmla="*/ 87468 h 4293510"/>
              <a:gd name="connsiteX17" fmla="*/ 897476 w 3802517"/>
              <a:gd name="connsiteY17" fmla="*/ 220203 h 4293510"/>
              <a:gd name="connsiteX18" fmla="*/ 1185069 w 3802517"/>
              <a:gd name="connsiteY18" fmla="*/ 426680 h 4293510"/>
              <a:gd name="connsiteX19" fmla="*/ 1465288 w 3802517"/>
              <a:gd name="connsiteY19" fmla="*/ 662655 h 4293510"/>
              <a:gd name="connsiteX20" fmla="*/ 1944611 w 3802517"/>
              <a:gd name="connsiteY20" fmla="*/ 1105106 h 4293510"/>
              <a:gd name="connsiteX21" fmla="*/ 2844263 w 3802517"/>
              <a:gd name="connsiteY21" fmla="*/ 2019506 h 4293510"/>
              <a:gd name="connsiteX22" fmla="*/ 3407537 w 3802517"/>
              <a:gd name="connsiteY22" fmla="*/ 2571031 h 4293510"/>
              <a:gd name="connsiteX23" fmla="*/ 3802504 w 3802517"/>
              <a:gd name="connsiteY23" fmla="*/ 2982203 h 4293510"/>
              <a:gd name="connsiteX24" fmla="*/ 3055764 w 3802517"/>
              <a:gd name="connsiteY24" fmla="*/ 3325063 h 4293510"/>
              <a:gd name="connsiteX25" fmla="*/ 917397 w 3802517"/>
              <a:gd name="connsiteY25" fmla="*/ 4293510 h 4293510"/>
              <a:gd name="connsiteX0" fmla="*/ 917397 w 3802517"/>
              <a:gd name="connsiteY0" fmla="*/ 4287161 h 4287161"/>
              <a:gd name="connsiteX1" fmla="*/ 829457 w 3802517"/>
              <a:gd name="connsiteY1" fmla="*/ 4243466 h 4287161"/>
              <a:gd name="connsiteX2" fmla="*/ 706847 w 3802517"/>
              <a:gd name="connsiteY2" fmla="*/ 4127680 h 4287161"/>
              <a:gd name="connsiteX3" fmla="*/ 553639 w 3802517"/>
              <a:gd name="connsiteY3" fmla="*/ 3871785 h 4287161"/>
              <a:gd name="connsiteX4" fmla="*/ 439724 w 3802517"/>
              <a:gd name="connsiteY4" fmla="*/ 3592886 h 4287161"/>
              <a:gd name="connsiteX5" fmla="*/ 344411 w 3802517"/>
              <a:gd name="connsiteY5" fmla="*/ 3311015 h 4287161"/>
              <a:gd name="connsiteX6" fmla="*/ 263295 w 3802517"/>
              <a:gd name="connsiteY6" fmla="*/ 3001299 h 4287161"/>
              <a:gd name="connsiteX7" fmla="*/ 189553 w 3802517"/>
              <a:gd name="connsiteY7" fmla="*/ 2662086 h 4287161"/>
              <a:gd name="connsiteX8" fmla="*/ 123185 w 3802517"/>
              <a:gd name="connsiteY8" fmla="*/ 2308125 h 4287161"/>
              <a:gd name="connsiteX9" fmla="*/ 42069 w 3802517"/>
              <a:gd name="connsiteY9" fmla="*/ 1688693 h 4287161"/>
              <a:gd name="connsiteX10" fmla="*/ 1670 w 3802517"/>
              <a:gd name="connsiteY10" fmla="*/ 1174580 h 4287161"/>
              <a:gd name="connsiteX11" fmla="*/ 12572 w 3802517"/>
              <a:gd name="connsiteY11" fmla="*/ 663680 h 4287161"/>
              <a:gd name="connsiteX12" fmla="*/ 56817 w 3802517"/>
              <a:gd name="connsiteY12" fmla="*/ 412957 h 4287161"/>
              <a:gd name="connsiteX13" fmla="*/ 160056 w 3802517"/>
              <a:gd name="connsiteY13" fmla="*/ 140112 h 4287161"/>
              <a:gd name="connsiteX14" fmla="*/ 308090 w 3802517"/>
              <a:gd name="connsiteY14" fmla="*/ 82990 h 4287161"/>
              <a:gd name="connsiteX15" fmla="*/ 432901 w 3802517"/>
              <a:gd name="connsiteY15" fmla="*/ 2 h 4287161"/>
              <a:gd name="connsiteX16" fmla="*/ 661501 w 3802517"/>
              <a:gd name="connsiteY16" fmla="*/ 81119 h 4287161"/>
              <a:gd name="connsiteX17" fmla="*/ 897476 w 3802517"/>
              <a:gd name="connsiteY17" fmla="*/ 213854 h 4287161"/>
              <a:gd name="connsiteX18" fmla="*/ 1185069 w 3802517"/>
              <a:gd name="connsiteY18" fmla="*/ 420331 h 4287161"/>
              <a:gd name="connsiteX19" fmla="*/ 1465288 w 3802517"/>
              <a:gd name="connsiteY19" fmla="*/ 656306 h 4287161"/>
              <a:gd name="connsiteX20" fmla="*/ 1944611 w 3802517"/>
              <a:gd name="connsiteY20" fmla="*/ 1098757 h 4287161"/>
              <a:gd name="connsiteX21" fmla="*/ 2844263 w 3802517"/>
              <a:gd name="connsiteY21" fmla="*/ 2013157 h 4287161"/>
              <a:gd name="connsiteX22" fmla="*/ 3407537 w 3802517"/>
              <a:gd name="connsiteY22" fmla="*/ 2564682 h 4287161"/>
              <a:gd name="connsiteX23" fmla="*/ 3802504 w 3802517"/>
              <a:gd name="connsiteY23" fmla="*/ 2975854 h 4287161"/>
              <a:gd name="connsiteX24" fmla="*/ 3055764 w 3802517"/>
              <a:gd name="connsiteY24" fmla="*/ 3318714 h 4287161"/>
              <a:gd name="connsiteX25" fmla="*/ 917397 w 3802517"/>
              <a:gd name="connsiteY25" fmla="*/ 4287161 h 4287161"/>
              <a:gd name="connsiteX0" fmla="*/ 917397 w 3802517"/>
              <a:gd name="connsiteY0" fmla="*/ 4232619 h 4232619"/>
              <a:gd name="connsiteX1" fmla="*/ 829457 w 3802517"/>
              <a:gd name="connsiteY1" fmla="*/ 4188924 h 4232619"/>
              <a:gd name="connsiteX2" fmla="*/ 706847 w 3802517"/>
              <a:gd name="connsiteY2" fmla="*/ 4073138 h 4232619"/>
              <a:gd name="connsiteX3" fmla="*/ 553639 w 3802517"/>
              <a:gd name="connsiteY3" fmla="*/ 3817243 h 4232619"/>
              <a:gd name="connsiteX4" fmla="*/ 439724 w 3802517"/>
              <a:gd name="connsiteY4" fmla="*/ 3538344 h 4232619"/>
              <a:gd name="connsiteX5" fmla="*/ 344411 w 3802517"/>
              <a:gd name="connsiteY5" fmla="*/ 3256473 h 4232619"/>
              <a:gd name="connsiteX6" fmla="*/ 263295 w 3802517"/>
              <a:gd name="connsiteY6" fmla="*/ 2946757 h 4232619"/>
              <a:gd name="connsiteX7" fmla="*/ 189553 w 3802517"/>
              <a:gd name="connsiteY7" fmla="*/ 2607544 h 4232619"/>
              <a:gd name="connsiteX8" fmla="*/ 123185 w 3802517"/>
              <a:gd name="connsiteY8" fmla="*/ 2253583 h 4232619"/>
              <a:gd name="connsiteX9" fmla="*/ 42069 w 3802517"/>
              <a:gd name="connsiteY9" fmla="*/ 1634151 h 4232619"/>
              <a:gd name="connsiteX10" fmla="*/ 1670 w 3802517"/>
              <a:gd name="connsiteY10" fmla="*/ 1120038 h 4232619"/>
              <a:gd name="connsiteX11" fmla="*/ 12572 w 3802517"/>
              <a:gd name="connsiteY11" fmla="*/ 609138 h 4232619"/>
              <a:gd name="connsiteX12" fmla="*/ 56817 w 3802517"/>
              <a:gd name="connsiteY12" fmla="*/ 358415 h 4232619"/>
              <a:gd name="connsiteX13" fmla="*/ 160056 w 3802517"/>
              <a:gd name="connsiteY13" fmla="*/ 85570 h 4232619"/>
              <a:gd name="connsiteX14" fmla="*/ 308090 w 3802517"/>
              <a:gd name="connsiteY14" fmla="*/ 28448 h 4232619"/>
              <a:gd name="connsiteX15" fmla="*/ 480668 w 3802517"/>
              <a:gd name="connsiteY15" fmla="*/ 51 h 4232619"/>
              <a:gd name="connsiteX16" fmla="*/ 661501 w 3802517"/>
              <a:gd name="connsiteY16" fmla="*/ 26577 h 4232619"/>
              <a:gd name="connsiteX17" fmla="*/ 897476 w 3802517"/>
              <a:gd name="connsiteY17" fmla="*/ 159312 h 4232619"/>
              <a:gd name="connsiteX18" fmla="*/ 1185069 w 3802517"/>
              <a:gd name="connsiteY18" fmla="*/ 365789 h 4232619"/>
              <a:gd name="connsiteX19" fmla="*/ 1465288 w 3802517"/>
              <a:gd name="connsiteY19" fmla="*/ 601764 h 4232619"/>
              <a:gd name="connsiteX20" fmla="*/ 1944611 w 3802517"/>
              <a:gd name="connsiteY20" fmla="*/ 1044215 h 4232619"/>
              <a:gd name="connsiteX21" fmla="*/ 2844263 w 3802517"/>
              <a:gd name="connsiteY21" fmla="*/ 1958615 h 4232619"/>
              <a:gd name="connsiteX22" fmla="*/ 3407537 w 3802517"/>
              <a:gd name="connsiteY22" fmla="*/ 2510140 h 4232619"/>
              <a:gd name="connsiteX23" fmla="*/ 3802504 w 3802517"/>
              <a:gd name="connsiteY23" fmla="*/ 2921312 h 4232619"/>
              <a:gd name="connsiteX24" fmla="*/ 3055764 w 3802517"/>
              <a:gd name="connsiteY24" fmla="*/ 3264172 h 4232619"/>
              <a:gd name="connsiteX25" fmla="*/ 917397 w 3802517"/>
              <a:gd name="connsiteY25" fmla="*/ 4232619 h 4232619"/>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897476 w 3802517"/>
              <a:gd name="connsiteY17" fmla="*/ 161594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185069 w 3802517"/>
              <a:gd name="connsiteY18" fmla="*/ 368071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465288 w 3802517"/>
              <a:gd name="connsiteY19" fmla="*/ 604046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44611 w 3802517"/>
              <a:gd name="connsiteY20" fmla="*/ 1046497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44263 w 3802517"/>
              <a:gd name="connsiteY21" fmla="*/ 1960897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37439 w 3802517"/>
              <a:gd name="connsiteY21" fmla="*/ 1988192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07537 w 3802517"/>
              <a:gd name="connsiteY22" fmla="*/ 2512422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29486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4901 h 4234901"/>
              <a:gd name="connsiteX1" fmla="*/ 829457 w 3802517"/>
              <a:gd name="connsiteY1" fmla="*/ 4191206 h 4234901"/>
              <a:gd name="connsiteX2" fmla="*/ 706847 w 3802517"/>
              <a:gd name="connsiteY2" fmla="*/ 4075420 h 4234901"/>
              <a:gd name="connsiteX3" fmla="*/ 553639 w 3802517"/>
              <a:gd name="connsiteY3" fmla="*/ 3819525 h 4234901"/>
              <a:gd name="connsiteX4" fmla="*/ 439724 w 3802517"/>
              <a:gd name="connsiteY4" fmla="*/ 3540626 h 4234901"/>
              <a:gd name="connsiteX5" fmla="*/ 344411 w 3802517"/>
              <a:gd name="connsiteY5" fmla="*/ 3258755 h 4234901"/>
              <a:gd name="connsiteX6" fmla="*/ 263295 w 3802517"/>
              <a:gd name="connsiteY6" fmla="*/ 2949039 h 4234901"/>
              <a:gd name="connsiteX7" fmla="*/ 189553 w 3802517"/>
              <a:gd name="connsiteY7" fmla="*/ 2609826 h 4234901"/>
              <a:gd name="connsiteX8" fmla="*/ 123185 w 3802517"/>
              <a:gd name="connsiteY8" fmla="*/ 2255865 h 4234901"/>
              <a:gd name="connsiteX9" fmla="*/ 42069 w 3802517"/>
              <a:gd name="connsiteY9" fmla="*/ 1636433 h 4234901"/>
              <a:gd name="connsiteX10" fmla="*/ 1670 w 3802517"/>
              <a:gd name="connsiteY10" fmla="*/ 1122320 h 4234901"/>
              <a:gd name="connsiteX11" fmla="*/ 12572 w 3802517"/>
              <a:gd name="connsiteY11" fmla="*/ 611420 h 4234901"/>
              <a:gd name="connsiteX12" fmla="*/ 56817 w 3802517"/>
              <a:gd name="connsiteY12" fmla="*/ 360697 h 4234901"/>
              <a:gd name="connsiteX13" fmla="*/ 160056 w 3802517"/>
              <a:gd name="connsiteY13" fmla="*/ 87852 h 4234901"/>
              <a:gd name="connsiteX14" fmla="*/ 308090 w 3802517"/>
              <a:gd name="connsiteY14" fmla="*/ 30730 h 4234901"/>
              <a:gd name="connsiteX15" fmla="*/ 480668 w 3802517"/>
              <a:gd name="connsiteY15" fmla="*/ 2333 h 4234901"/>
              <a:gd name="connsiteX16" fmla="*/ 709268 w 3802517"/>
              <a:gd name="connsiteY16" fmla="*/ 90274 h 4234901"/>
              <a:gd name="connsiteX17" fmla="*/ 952067 w 3802517"/>
              <a:gd name="connsiteY17" fmla="*/ 216185 h 4234901"/>
              <a:gd name="connsiteX18" fmla="*/ 1205541 w 3802517"/>
              <a:gd name="connsiteY18" fmla="*/ 415838 h 4234901"/>
              <a:gd name="connsiteX19" fmla="*/ 1506231 w 3802517"/>
              <a:gd name="connsiteY19" fmla="*/ 672284 h 4234901"/>
              <a:gd name="connsiteX20" fmla="*/ 1917316 w 3802517"/>
              <a:gd name="connsiteY20" fmla="*/ 1073793 h 4234901"/>
              <a:gd name="connsiteX21" fmla="*/ 2851087 w 3802517"/>
              <a:gd name="connsiteY21" fmla="*/ 1967721 h 4234901"/>
              <a:gd name="connsiteX22" fmla="*/ 3462128 w 3802517"/>
              <a:gd name="connsiteY22" fmla="*/ 2573837 h 4234901"/>
              <a:gd name="connsiteX23" fmla="*/ 3802504 w 3802517"/>
              <a:gd name="connsiteY23" fmla="*/ 2923594 h 4234901"/>
              <a:gd name="connsiteX24" fmla="*/ 3055764 w 3802517"/>
              <a:gd name="connsiteY24" fmla="*/ 3266454 h 4234901"/>
              <a:gd name="connsiteX25" fmla="*/ 917397 w 3802517"/>
              <a:gd name="connsiteY25" fmla="*/ 4234901 h 4234901"/>
              <a:gd name="connsiteX0" fmla="*/ 917397 w 3802517"/>
              <a:gd name="connsiteY0" fmla="*/ 4235561 h 4235561"/>
              <a:gd name="connsiteX1" fmla="*/ 829457 w 3802517"/>
              <a:gd name="connsiteY1" fmla="*/ 4191866 h 4235561"/>
              <a:gd name="connsiteX2" fmla="*/ 706847 w 3802517"/>
              <a:gd name="connsiteY2" fmla="*/ 4076080 h 4235561"/>
              <a:gd name="connsiteX3" fmla="*/ 553639 w 3802517"/>
              <a:gd name="connsiteY3" fmla="*/ 3820185 h 4235561"/>
              <a:gd name="connsiteX4" fmla="*/ 439724 w 3802517"/>
              <a:gd name="connsiteY4" fmla="*/ 3541286 h 4235561"/>
              <a:gd name="connsiteX5" fmla="*/ 344411 w 3802517"/>
              <a:gd name="connsiteY5" fmla="*/ 3259415 h 4235561"/>
              <a:gd name="connsiteX6" fmla="*/ 263295 w 3802517"/>
              <a:gd name="connsiteY6" fmla="*/ 2949699 h 4235561"/>
              <a:gd name="connsiteX7" fmla="*/ 189553 w 3802517"/>
              <a:gd name="connsiteY7" fmla="*/ 2610486 h 4235561"/>
              <a:gd name="connsiteX8" fmla="*/ 123185 w 3802517"/>
              <a:gd name="connsiteY8" fmla="*/ 2256525 h 4235561"/>
              <a:gd name="connsiteX9" fmla="*/ 42069 w 3802517"/>
              <a:gd name="connsiteY9" fmla="*/ 1637093 h 4235561"/>
              <a:gd name="connsiteX10" fmla="*/ 1670 w 3802517"/>
              <a:gd name="connsiteY10" fmla="*/ 1122980 h 4235561"/>
              <a:gd name="connsiteX11" fmla="*/ 12572 w 3802517"/>
              <a:gd name="connsiteY11" fmla="*/ 612080 h 4235561"/>
              <a:gd name="connsiteX12" fmla="*/ 56817 w 3802517"/>
              <a:gd name="connsiteY12" fmla="*/ 361357 h 4235561"/>
              <a:gd name="connsiteX13" fmla="*/ 173704 w 3802517"/>
              <a:gd name="connsiteY13" fmla="*/ 136279 h 4235561"/>
              <a:gd name="connsiteX14" fmla="*/ 308090 w 3802517"/>
              <a:gd name="connsiteY14" fmla="*/ 31390 h 4235561"/>
              <a:gd name="connsiteX15" fmla="*/ 480668 w 3802517"/>
              <a:gd name="connsiteY15" fmla="*/ 2993 h 4235561"/>
              <a:gd name="connsiteX16" fmla="*/ 709268 w 3802517"/>
              <a:gd name="connsiteY16" fmla="*/ 90934 h 4235561"/>
              <a:gd name="connsiteX17" fmla="*/ 952067 w 3802517"/>
              <a:gd name="connsiteY17" fmla="*/ 216845 h 4235561"/>
              <a:gd name="connsiteX18" fmla="*/ 1205541 w 3802517"/>
              <a:gd name="connsiteY18" fmla="*/ 416498 h 4235561"/>
              <a:gd name="connsiteX19" fmla="*/ 1506231 w 3802517"/>
              <a:gd name="connsiteY19" fmla="*/ 672944 h 4235561"/>
              <a:gd name="connsiteX20" fmla="*/ 1917316 w 3802517"/>
              <a:gd name="connsiteY20" fmla="*/ 1074453 h 4235561"/>
              <a:gd name="connsiteX21" fmla="*/ 2851087 w 3802517"/>
              <a:gd name="connsiteY21" fmla="*/ 1968381 h 4235561"/>
              <a:gd name="connsiteX22" fmla="*/ 3462128 w 3802517"/>
              <a:gd name="connsiteY22" fmla="*/ 2574497 h 4235561"/>
              <a:gd name="connsiteX23" fmla="*/ 3802504 w 3802517"/>
              <a:gd name="connsiteY23" fmla="*/ 2924254 h 4235561"/>
              <a:gd name="connsiteX24" fmla="*/ 3055764 w 3802517"/>
              <a:gd name="connsiteY24" fmla="*/ 3267114 h 4235561"/>
              <a:gd name="connsiteX25" fmla="*/ 917397 w 3802517"/>
              <a:gd name="connsiteY25" fmla="*/ 4235561 h 4235561"/>
              <a:gd name="connsiteX0" fmla="*/ 917922 w 3803042"/>
              <a:gd name="connsiteY0" fmla="*/ 4235561 h 4235561"/>
              <a:gd name="connsiteX1" fmla="*/ 829982 w 3803042"/>
              <a:gd name="connsiteY1" fmla="*/ 4191866 h 4235561"/>
              <a:gd name="connsiteX2" fmla="*/ 707372 w 3803042"/>
              <a:gd name="connsiteY2" fmla="*/ 4076080 h 4235561"/>
              <a:gd name="connsiteX3" fmla="*/ 554164 w 3803042"/>
              <a:gd name="connsiteY3" fmla="*/ 3820185 h 4235561"/>
              <a:gd name="connsiteX4" fmla="*/ 440249 w 3803042"/>
              <a:gd name="connsiteY4" fmla="*/ 3541286 h 4235561"/>
              <a:gd name="connsiteX5" fmla="*/ 344936 w 3803042"/>
              <a:gd name="connsiteY5" fmla="*/ 3259415 h 4235561"/>
              <a:gd name="connsiteX6" fmla="*/ 263820 w 3803042"/>
              <a:gd name="connsiteY6" fmla="*/ 2949699 h 4235561"/>
              <a:gd name="connsiteX7" fmla="*/ 190078 w 3803042"/>
              <a:gd name="connsiteY7" fmla="*/ 2610486 h 4235561"/>
              <a:gd name="connsiteX8" fmla="*/ 123710 w 3803042"/>
              <a:gd name="connsiteY8" fmla="*/ 2256525 h 4235561"/>
              <a:gd name="connsiteX9" fmla="*/ 42594 w 3803042"/>
              <a:gd name="connsiteY9" fmla="*/ 1637093 h 4235561"/>
              <a:gd name="connsiteX10" fmla="*/ 2195 w 3803042"/>
              <a:gd name="connsiteY10" fmla="*/ 1122980 h 4235561"/>
              <a:gd name="connsiteX11" fmla="*/ 13097 w 3803042"/>
              <a:gd name="connsiteY11" fmla="*/ 612080 h 4235561"/>
              <a:gd name="connsiteX12" fmla="*/ 77814 w 3803042"/>
              <a:gd name="connsiteY12" fmla="*/ 368181 h 4235561"/>
              <a:gd name="connsiteX13" fmla="*/ 174229 w 3803042"/>
              <a:gd name="connsiteY13" fmla="*/ 136279 h 4235561"/>
              <a:gd name="connsiteX14" fmla="*/ 308615 w 3803042"/>
              <a:gd name="connsiteY14" fmla="*/ 31390 h 4235561"/>
              <a:gd name="connsiteX15" fmla="*/ 481193 w 3803042"/>
              <a:gd name="connsiteY15" fmla="*/ 2993 h 4235561"/>
              <a:gd name="connsiteX16" fmla="*/ 709793 w 3803042"/>
              <a:gd name="connsiteY16" fmla="*/ 90934 h 4235561"/>
              <a:gd name="connsiteX17" fmla="*/ 952592 w 3803042"/>
              <a:gd name="connsiteY17" fmla="*/ 216845 h 4235561"/>
              <a:gd name="connsiteX18" fmla="*/ 1206066 w 3803042"/>
              <a:gd name="connsiteY18" fmla="*/ 416498 h 4235561"/>
              <a:gd name="connsiteX19" fmla="*/ 1506756 w 3803042"/>
              <a:gd name="connsiteY19" fmla="*/ 672944 h 4235561"/>
              <a:gd name="connsiteX20" fmla="*/ 1917841 w 3803042"/>
              <a:gd name="connsiteY20" fmla="*/ 1074453 h 4235561"/>
              <a:gd name="connsiteX21" fmla="*/ 2851612 w 3803042"/>
              <a:gd name="connsiteY21" fmla="*/ 1968381 h 4235561"/>
              <a:gd name="connsiteX22" fmla="*/ 3462653 w 3803042"/>
              <a:gd name="connsiteY22" fmla="*/ 2574497 h 4235561"/>
              <a:gd name="connsiteX23" fmla="*/ 3803029 w 3803042"/>
              <a:gd name="connsiteY23" fmla="*/ 2924254 h 4235561"/>
              <a:gd name="connsiteX24" fmla="*/ 3056289 w 3803042"/>
              <a:gd name="connsiteY24" fmla="*/ 3267114 h 4235561"/>
              <a:gd name="connsiteX25" fmla="*/ 917922 w 3803042"/>
              <a:gd name="connsiteY25" fmla="*/ 4235561 h 4235561"/>
              <a:gd name="connsiteX0" fmla="*/ 915807 w 3800927"/>
              <a:gd name="connsiteY0" fmla="*/ 4235561 h 4235561"/>
              <a:gd name="connsiteX1" fmla="*/ 827867 w 3800927"/>
              <a:gd name="connsiteY1" fmla="*/ 4191866 h 4235561"/>
              <a:gd name="connsiteX2" fmla="*/ 705257 w 3800927"/>
              <a:gd name="connsiteY2" fmla="*/ 4076080 h 4235561"/>
              <a:gd name="connsiteX3" fmla="*/ 552049 w 3800927"/>
              <a:gd name="connsiteY3" fmla="*/ 3820185 h 4235561"/>
              <a:gd name="connsiteX4" fmla="*/ 438134 w 3800927"/>
              <a:gd name="connsiteY4" fmla="*/ 3541286 h 4235561"/>
              <a:gd name="connsiteX5" fmla="*/ 342821 w 3800927"/>
              <a:gd name="connsiteY5" fmla="*/ 3259415 h 4235561"/>
              <a:gd name="connsiteX6" fmla="*/ 261705 w 3800927"/>
              <a:gd name="connsiteY6" fmla="*/ 2949699 h 4235561"/>
              <a:gd name="connsiteX7" fmla="*/ 187963 w 3800927"/>
              <a:gd name="connsiteY7" fmla="*/ 2610486 h 4235561"/>
              <a:gd name="connsiteX8" fmla="*/ 121595 w 3800927"/>
              <a:gd name="connsiteY8" fmla="*/ 2256525 h 4235561"/>
              <a:gd name="connsiteX9" fmla="*/ 40479 w 3800927"/>
              <a:gd name="connsiteY9" fmla="*/ 1637093 h 4235561"/>
              <a:gd name="connsiteX10" fmla="*/ 80 w 3800927"/>
              <a:gd name="connsiteY10" fmla="*/ 1122980 h 4235561"/>
              <a:gd name="connsiteX11" fmla="*/ 31453 w 3800927"/>
              <a:gd name="connsiteY11" fmla="*/ 639376 h 4235561"/>
              <a:gd name="connsiteX12" fmla="*/ 75699 w 3800927"/>
              <a:gd name="connsiteY12" fmla="*/ 368181 h 4235561"/>
              <a:gd name="connsiteX13" fmla="*/ 172114 w 3800927"/>
              <a:gd name="connsiteY13" fmla="*/ 136279 h 4235561"/>
              <a:gd name="connsiteX14" fmla="*/ 306500 w 3800927"/>
              <a:gd name="connsiteY14" fmla="*/ 31390 h 4235561"/>
              <a:gd name="connsiteX15" fmla="*/ 479078 w 3800927"/>
              <a:gd name="connsiteY15" fmla="*/ 2993 h 4235561"/>
              <a:gd name="connsiteX16" fmla="*/ 707678 w 3800927"/>
              <a:gd name="connsiteY16" fmla="*/ 90934 h 4235561"/>
              <a:gd name="connsiteX17" fmla="*/ 950477 w 3800927"/>
              <a:gd name="connsiteY17" fmla="*/ 216845 h 4235561"/>
              <a:gd name="connsiteX18" fmla="*/ 1203951 w 3800927"/>
              <a:gd name="connsiteY18" fmla="*/ 416498 h 4235561"/>
              <a:gd name="connsiteX19" fmla="*/ 1504641 w 3800927"/>
              <a:gd name="connsiteY19" fmla="*/ 672944 h 4235561"/>
              <a:gd name="connsiteX20" fmla="*/ 1915726 w 3800927"/>
              <a:gd name="connsiteY20" fmla="*/ 1074453 h 4235561"/>
              <a:gd name="connsiteX21" fmla="*/ 2849497 w 3800927"/>
              <a:gd name="connsiteY21" fmla="*/ 1968381 h 4235561"/>
              <a:gd name="connsiteX22" fmla="*/ 3460538 w 3800927"/>
              <a:gd name="connsiteY22" fmla="*/ 2574497 h 4235561"/>
              <a:gd name="connsiteX23" fmla="*/ 3800914 w 3800927"/>
              <a:gd name="connsiteY23" fmla="*/ 2924254 h 4235561"/>
              <a:gd name="connsiteX24" fmla="*/ 3054174 w 3800927"/>
              <a:gd name="connsiteY24" fmla="*/ 3267114 h 4235561"/>
              <a:gd name="connsiteX25" fmla="*/ 915807 w 3800927"/>
              <a:gd name="connsiteY25" fmla="*/ 4235561 h 4235561"/>
              <a:gd name="connsiteX0" fmla="*/ 895611 w 3780731"/>
              <a:gd name="connsiteY0" fmla="*/ 4235561 h 4235561"/>
              <a:gd name="connsiteX1" fmla="*/ 807671 w 3780731"/>
              <a:gd name="connsiteY1" fmla="*/ 4191866 h 4235561"/>
              <a:gd name="connsiteX2" fmla="*/ 685061 w 3780731"/>
              <a:gd name="connsiteY2" fmla="*/ 4076080 h 4235561"/>
              <a:gd name="connsiteX3" fmla="*/ 531853 w 3780731"/>
              <a:gd name="connsiteY3" fmla="*/ 3820185 h 4235561"/>
              <a:gd name="connsiteX4" fmla="*/ 417938 w 3780731"/>
              <a:gd name="connsiteY4" fmla="*/ 3541286 h 4235561"/>
              <a:gd name="connsiteX5" fmla="*/ 322625 w 3780731"/>
              <a:gd name="connsiteY5" fmla="*/ 3259415 h 4235561"/>
              <a:gd name="connsiteX6" fmla="*/ 241509 w 3780731"/>
              <a:gd name="connsiteY6" fmla="*/ 2949699 h 4235561"/>
              <a:gd name="connsiteX7" fmla="*/ 167767 w 3780731"/>
              <a:gd name="connsiteY7" fmla="*/ 2610486 h 4235561"/>
              <a:gd name="connsiteX8" fmla="*/ 101399 w 3780731"/>
              <a:gd name="connsiteY8" fmla="*/ 2256525 h 4235561"/>
              <a:gd name="connsiteX9" fmla="*/ 20283 w 3780731"/>
              <a:gd name="connsiteY9" fmla="*/ 1637093 h 4235561"/>
              <a:gd name="connsiteX10" fmla="*/ 355 w 3780731"/>
              <a:gd name="connsiteY10" fmla="*/ 1109332 h 4235561"/>
              <a:gd name="connsiteX11" fmla="*/ 11257 w 3780731"/>
              <a:gd name="connsiteY11" fmla="*/ 639376 h 4235561"/>
              <a:gd name="connsiteX12" fmla="*/ 55503 w 3780731"/>
              <a:gd name="connsiteY12" fmla="*/ 368181 h 4235561"/>
              <a:gd name="connsiteX13" fmla="*/ 151918 w 3780731"/>
              <a:gd name="connsiteY13" fmla="*/ 136279 h 4235561"/>
              <a:gd name="connsiteX14" fmla="*/ 286304 w 3780731"/>
              <a:gd name="connsiteY14" fmla="*/ 31390 h 4235561"/>
              <a:gd name="connsiteX15" fmla="*/ 458882 w 3780731"/>
              <a:gd name="connsiteY15" fmla="*/ 2993 h 4235561"/>
              <a:gd name="connsiteX16" fmla="*/ 687482 w 3780731"/>
              <a:gd name="connsiteY16" fmla="*/ 90934 h 4235561"/>
              <a:gd name="connsiteX17" fmla="*/ 930281 w 3780731"/>
              <a:gd name="connsiteY17" fmla="*/ 216845 h 4235561"/>
              <a:gd name="connsiteX18" fmla="*/ 1183755 w 3780731"/>
              <a:gd name="connsiteY18" fmla="*/ 416498 h 4235561"/>
              <a:gd name="connsiteX19" fmla="*/ 1484445 w 3780731"/>
              <a:gd name="connsiteY19" fmla="*/ 672944 h 4235561"/>
              <a:gd name="connsiteX20" fmla="*/ 1895530 w 3780731"/>
              <a:gd name="connsiteY20" fmla="*/ 1074453 h 4235561"/>
              <a:gd name="connsiteX21" fmla="*/ 2829301 w 3780731"/>
              <a:gd name="connsiteY21" fmla="*/ 1968381 h 4235561"/>
              <a:gd name="connsiteX22" fmla="*/ 3440342 w 3780731"/>
              <a:gd name="connsiteY22" fmla="*/ 2574497 h 4235561"/>
              <a:gd name="connsiteX23" fmla="*/ 3780718 w 3780731"/>
              <a:gd name="connsiteY23" fmla="*/ 2924254 h 4235561"/>
              <a:gd name="connsiteX24" fmla="*/ 3033978 w 3780731"/>
              <a:gd name="connsiteY24" fmla="*/ 3267114 h 4235561"/>
              <a:gd name="connsiteX25" fmla="*/ 895611 w 3780731"/>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02251 w 3781583"/>
              <a:gd name="connsiteY8" fmla="*/ 2256525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68619 w 3781583"/>
              <a:gd name="connsiteY7" fmla="*/ 2610486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42361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23477 w 3781583"/>
              <a:gd name="connsiteY5" fmla="*/ 3259415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50773 w 3781583"/>
              <a:gd name="connsiteY5" fmla="*/ 3245767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18790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2705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820185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32438 w 3781583"/>
              <a:gd name="connsiteY4" fmla="*/ 357540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39529 w 3781583"/>
              <a:gd name="connsiteY3" fmla="*/ 381336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85913 w 3781583"/>
              <a:gd name="connsiteY2" fmla="*/ 4076080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53177 w 3781583"/>
              <a:gd name="connsiteY3" fmla="*/ 3799714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60001 w 3781583"/>
              <a:gd name="connsiteY3" fmla="*/ 3786067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46086 w 3781583"/>
              <a:gd name="connsiteY4" fmla="*/ 3548110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55608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9 w 3781583"/>
              <a:gd name="connsiteY6" fmla="*/ 294969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3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49185 w 3781583"/>
              <a:gd name="connsiteY6" fmla="*/ 2929227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62832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 name="connsiteX0" fmla="*/ 896463 w 3781583"/>
              <a:gd name="connsiteY0" fmla="*/ 4235561 h 4235561"/>
              <a:gd name="connsiteX1" fmla="*/ 808523 w 3781583"/>
              <a:gd name="connsiteY1" fmla="*/ 4191866 h 4235561"/>
              <a:gd name="connsiteX2" fmla="*/ 699560 w 3781583"/>
              <a:gd name="connsiteY2" fmla="*/ 4069256 h 4235561"/>
              <a:gd name="connsiteX3" fmla="*/ 532706 w 3781583"/>
              <a:gd name="connsiteY3" fmla="*/ 3792891 h 4235561"/>
              <a:gd name="connsiteX4" fmla="*/ 425614 w 3781583"/>
              <a:gd name="connsiteY4" fmla="*/ 3541286 h 4235561"/>
              <a:gd name="connsiteX5" fmla="*/ 337125 w 3781583"/>
              <a:gd name="connsiteY5" fmla="*/ 3259414 h 4235561"/>
              <a:gd name="connsiteX6" fmla="*/ 256008 w 3781583"/>
              <a:gd name="connsiteY6" fmla="*/ 2915579 h 4235561"/>
              <a:gd name="connsiteX7" fmla="*/ 189090 w 3781583"/>
              <a:gd name="connsiteY7" fmla="*/ 2603662 h 4235561"/>
              <a:gd name="connsiteX8" fmla="*/ 122722 w 3781583"/>
              <a:gd name="connsiteY8" fmla="*/ 2249701 h 4235561"/>
              <a:gd name="connsiteX9" fmla="*/ 34783 w 3781583"/>
              <a:gd name="connsiteY9" fmla="*/ 1630269 h 4235561"/>
              <a:gd name="connsiteX10" fmla="*/ 1207 w 3781583"/>
              <a:gd name="connsiteY10" fmla="*/ 1109332 h 4235561"/>
              <a:gd name="connsiteX11" fmla="*/ 12109 w 3781583"/>
              <a:gd name="connsiteY11" fmla="*/ 639376 h 4235561"/>
              <a:gd name="connsiteX12" fmla="*/ 56355 w 3781583"/>
              <a:gd name="connsiteY12" fmla="*/ 368181 h 4235561"/>
              <a:gd name="connsiteX13" fmla="*/ 152770 w 3781583"/>
              <a:gd name="connsiteY13" fmla="*/ 136279 h 4235561"/>
              <a:gd name="connsiteX14" fmla="*/ 287156 w 3781583"/>
              <a:gd name="connsiteY14" fmla="*/ 31390 h 4235561"/>
              <a:gd name="connsiteX15" fmla="*/ 459734 w 3781583"/>
              <a:gd name="connsiteY15" fmla="*/ 2993 h 4235561"/>
              <a:gd name="connsiteX16" fmla="*/ 688334 w 3781583"/>
              <a:gd name="connsiteY16" fmla="*/ 90934 h 4235561"/>
              <a:gd name="connsiteX17" fmla="*/ 931133 w 3781583"/>
              <a:gd name="connsiteY17" fmla="*/ 216845 h 4235561"/>
              <a:gd name="connsiteX18" fmla="*/ 1184607 w 3781583"/>
              <a:gd name="connsiteY18" fmla="*/ 416498 h 4235561"/>
              <a:gd name="connsiteX19" fmla="*/ 1485297 w 3781583"/>
              <a:gd name="connsiteY19" fmla="*/ 672944 h 4235561"/>
              <a:gd name="connsiteX20" fmla="*/ 1896382 w 3781583"/>
              <a:gd name="connsiteY20" fmla="*/ 1074453 h 4235561"/>
              <a:gd name="connsiteX21" fmla="*/ 2830153 w 3781583"/>
              <a:gd name="connsiteY21" fmla="*/ 1968381 h 4235561"/>
              <a:gd name="connsiteX22" fmla="*/ 3441194 w 3781583"/>
              <a:gd name="connsiteY22" fmla="*/ 2574497 h 4235561"/>
              <a:gd name="connsiteX23" fmla="*/ 3781570 w 3781583"/>
              <a:gd name="connsiteY23" fmla="*/ 2924254 h 4235561"/>
              <a:gd name="connsiteX24" fmla="*/ 3034830 w 3781583"/>
              <a:gd name="connsiteY24" fmla="*/ 3267114 h 4235561"/>
              <a:gd name="connsiteX25" fmla="*/ 896463 w 3781583"/>
              <a:gd name="connsiteY25" fmla="*/ 4235561 h 423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81583" h="4235561">
                <a:moveTo>
                  <a:pt x="896463" y="4235561"/>
                </a:moveTo>
                <a:cubicBezTo>
                  <a:pt x="870039" y="4227572"/>
                  <a:pt x="841340" y="4219583"/>
                  <a:pt x="808523" y="4191866"/>
                </a:cubicBezTo>
                <a:cubicBezTo>
                  <a:pt x="775706" y="4164149"/>
                  <a:pt x="745529" y="4135752"/>
                  <a:pt x="699560" y="4069256"/>
                </a:cubicBezTo>
                <a:cubicBezTo>
                  <a:pt x="653591" y="4002760"/>
                  <a:pt x="578364" y="3880886"/>
                  <a:pt x="532706" y="3792891"/>
                </a:cubicBezTo>
                <a:cubicBezTo>
                  <a:pt x="487048" y="3704896"/>
                  <a:pt x="458211" y="3630199"/>
                  <a:pt x="425614" y="3541286"/>
                </a:cubicBezTo>
                <a:cubicBezTo>
                  <a:pt x="393017" y="3452373"/>
                  <a:pt x="365393" y="3363698"/>
                  <a:pt x="337125" y="3259414"/>
                </a:cubicBezTo>
                <a:cubicBezTo>
                  <a:pt x="308857" y="3155130"/>
                  <a:pt x="280680" y="3024871"/>
                  <a:pt x="256008" y="2915579"/>
                </a:cubicBezTo>
                <a:cubicBezTo>
                  <a:pt x="231336" y="2806287"/>
                  <a:pt x="211304" y="2714642"/>
                  <a:pt x="189090" y="2603662"/>
                </a:cubicBezTo>
                <a:cubicBezTo>
                  <a:pt x="166876" y="2492682"/>
                  <a:pt x="148440" y="2411933"/>
                  <a:pt x="122722" y="2249701"/>
                </a:cubicBezTo>
                <a:cubicBezTo>
                  <a:pt x="97004" y="2087469"/>
                  <a:pt x="55035" y="1820330"/>
                  <a:pt x="34783" y="1630269"/>
                </a:cubicBezTo>
                <a:cubicBezTo>
                  <a:pt x="14531" y="1440208"/>
                  <a:pt x="4986" y="1274481"/>
                  <a:pt x="1207" y="1109332"/>
                </a:cubicBezTo>
                <a:cubicBezTo>
                  <a:pt x="-2572" y="944183"/>
                  <a:pt x="2918" y="762901"/>
                  <a:pt x="12109" y="639376"/>
                </a:cubicBezTo>
                <a:cubicBezTo>
                  <a:pt x="21300" y="515851"/>
                  <a:pt x="32912" y="452030"/>
                  <a:pt x="56355" y="368181"/>
                </a:cubicBezTo>
                <a:cubicBezTo>
                  <a:pt x="79798" y="284332"/>
                  <a:pt x="114303" y="192411"/>
                  <a:pt x="152770" y="136279"/>
                </a:cubicBezTo>
                <a:cubicBezTo>
                  <a:pt x="191237" y="80147"/>
                  <a:pt x="235995" y="53604"/>
                  <a:pt x="287156" y="31390"/>
                </a:cubicBezTo>
                <a:cubicBezTo>
                  <a:pt x="338317" y="9176"/>
                  <a:pt x="392871" y="-6931"/>
                  <a:pt x="459734" y="2993"/>
                </a:cubicBezTo>
                <a:cubicBezTo>
                  <a:pt x="526597" y="12917"/>
                  <a:pt x="609768" y="55292"/>
                  <a:pt x="688334" y="90934"/>
                </a:cubicBezTo>
                <a:cubicBezTo>
                  <a:pt x="766901" y="126576"/>
                  <a:pt x="848421" y="162584"/>
                  <a:pt x="931133" y="216845"/>
                </a:cubicBezTo>
                <a:cubicBezTo>
                  <a:pt x="1013845" y="271106"/>
                  <a:pt x="1092246" y="340481"/>
                  <a:pt x="1184607" y="416498"/>
                </a:cubicBezTo>
                <a:cubicBezTo>
                  <a:pt x="1276968" y="492515"/>
                  <a:pt x="1366668" y="563285"/>
                  <a:pt x="1485297" y="672944"/>
                </a:cubicBezTo>
                <a:cubicBezTo>
                  <a:pt x="1603926" y="782603"/>
                  <a:pt x="1672239" y="858547"/>
                  <a:pt x="1896382" y="1074453"/>
                </a:cubicBezTo>
                <a:lnTo>
                  <a:pt x="2830153" y="1968381"/>
                </a:lnTo>
                <a:cubicBezTo>
                  <a:pt x="3087622" y="2218388"/>
                  <a:pt x="3282625" y="2415185"/>
                  <a:pt x="3441194" y="2574497"/>
                </a:cubicBezTo>
                <a:cubicBezTo>
                  <a:pt x="3599763" y="2733809"/>
                  <a:pt x="3689473" y="2824540"/>
                  <a:pt x="3781570" y="2924254"/>
                </a:cubicBezTo>
                <a:cubicBezTo>
                  <a:pt x="3785257" y="2937773"/>
                  <a:pt x="3034830" y="3267114"/>
                  <a:pt x="3034830" y="3267114"/>
                </a:cubicBezTo>
                <a:lnTo>
                  <a:pt x="896463" y="4235561"/>
                </a:lnTo>
                <a:close/>
              </a:path>
            </a:pathLst>
          </a:custGeom>
          <a:noFill/>
          <a:ln w="381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4" name="TextBox 13"/>
          <p:cNvSpPr txBox="1"/>
          <p:nvPr/>
        </p:nvSpPr>
        <p:spPr>
          <a:xfrm rot="2677811">
            <a:off x="2364856" y="2735778"/>
            <a:ext cx="2834174" cy="307777"/>
          </a:xfrm>
          <a:prstGeom prst="rect">
            <a:avLst/>
          </a:prstGeom>
          <a:solidFill>
            <a:srgbClr val="FFFFFF">
              <a:alpha val="50980"/>
            </a:srgbClr>
          </a:solidFill>
        </p:spPr>
        <p:txBody>
          <a:bodyPr wrap="none" rtlCol="0">
            <a:spAutoFit/>
          </a:bodyPr>
          <a:lstStyle/>
          <a:p>
            <a:pPr algn="ctr"/>
            <a:r>
              <a:rPr lang="en-US" sz="1400" b="1" dirty="0" smtClean="0"/>
              <a:t>Pure Single Wavelength Colors</a:t>
            </a:r>
            <a:endParaRPr lang="en-US" sz="1400" b="1" dirty="0"/>
          </a:p>
        </p:txBody>
      </p:sp>
      <p:sp>
        <p:nvSpPr>
          <p:cNvPr id="15" name="Oval 14"/>
          <p:cNvSpPr/>
          <p:nvPr/>
        </p:nvSpPr>
        <p:spPr bwMode="auto">
          <a:xfrm>
            <a:off x="2352909" y="2650293"/>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6" name="Oval 15"/>
          <p:cNvSpPr/>
          <p:nvPr/>
        </p:nvSpPr>
        <p:spPr bwMode="auto">
          <a:xfrm>
            <a:off x="1571192" y="5416939"/>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7" name="Oval 16"/>
          <p:cNvSpPr/>
          <p:nvPr/>
        </p:nvSpPr>
        <p:spPr bwMode="auto">
          <a:xfrm>
            <a:off x="4108159" y="4042454"/>
            <a:ext cx="137160" cy="137160"/>
          </a:xfrm>
          <a:prstGeom prst="ellipse">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110" charset="0"/>
            </a:endParaRPr>
          </a:p>
        </p:txBody>
      </p:sp>
      <p:sp>
        <p:nvSpPr>
          <p:cNvPr id="18" name="TextBox 17"/>
          <p:cNvSpPr txBox="1"/>
          <p:nvPr/>
        </p:nvSpPr>
        <p:spPr>
          <a:xfrm>
            <a:off x="3425512" y="5331630"/>
            <a:ext cx="1279517" cy="307777"/>
          </a:xfrm>
          <a:prstGeom prst="rect">
            <a:avLst/>
          </a:prstGeom>
          <a:solidFill>
            <a:srgbClr val="FFFFFF">
              <a:alpha val="50980"/>
            </a:srgbClr>
          </a:solidFill>
        </p:spPr>
        <p:txBody>
          <a:bodyPr wrap="none" rtlCol="0">
            <a:spAutoFit/>
          </a:bodyPr>
          <a:lstStyle/>
          <a:p>
            <a:pPr algn="ctr"/>
            <a:r>
              <a:rPr lang="en-US" sz="1400" b="1" dirty="0" smtClean="0"/>
              <a:t>Basis Colors</a:t>
            </a:r>
            <a:endParaRPr lang="en-US" sz="1400" b="1" dirty="0"/>
          </a:p>
        </p:txBody>
      </p:sp>
      <p:cxnSp>
        <p:nvCxnSpPr>
          <p:cNvPr id="19" name="Straight Arrow Connector 18"/>
          <p:cNvCxnSpPr/>
          <p:nvPr/>
        </p:nvCxnSpPr>
        <p:spPr bwMode="auto">
          <a:xfrm flipH="1">
            <a:off x="1746530" y="5485518"/>
            <a:ext cx="1678982"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23" name="Straight Arrow Connector 22"/>
          <p:cNvCxnSpPr/>
          <p:nvPr/>
        </p:nvCxnSpPr>
        <p:spPr bwMode="auto">
          <a:xfrm flipV="1">
            <a:off x="4065270" y="4179614"/>
            <a:ext cx="88669" cy="1152016"/>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26" name="Straight Arrow Connector 25"/>
          <p:cNvCxnSpPr/>
          <p:nvPr/>
        </p:nvCxnSpPr>
        <p:spPr bwMode="auto">
          <a:xfrm flipH="1" flipV="1">
            <a:off x="2421489" y="2787453"/>
            <a:ext cx="1343189" cy="2554477"/>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6" name="Straight Connector 5"/>
          <p:cNvCxnSpPr>
            <a:stCxn id="16" idx="0"/>
          </p:cNvCxnSpPr>
          <p:nvPr/>
        </p:nvCxnSpPr>
        <p:spPr bwMode="auto">
          <a:xfrm flipV="1">
            <a:off x="1639772" y="4588395"/>
            <a:ext cx="229285" cy="828544"/>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4" name="Straight Connector 23"/>
          <p:cNvCxnSpPr/>
          <p:nvPr/>
        </p:nvCxnSpPr>
        <p:spPr bwMode="auto">
          <a:xfrm flipV="1">
            <a:off x="2241235" y="2811700"/>
            <a:ext cx="119363" cy="431328"/>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8" name="Straight Connector 27"/>
          <p:cNvCxnSpPr/>
          <p:nvPr/>
        </p:nvCxnSpPr>
        <p:spPr bwMode="auto">
          <a:xfrm flipV="1">
            <a:off x="1911946" y="4098093"/>
            <a:ext cx="96589" cy="349034"/>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2" name="Straight Connector 31"/>
          <p:cNvCxnSpPr/>
          <p:nvPr/>
        </p:nvCxnSpPr>
        <p:spPr bwMode="auto">
          <a:xfrm flipV="1">
            <a:off x="2056385" y="3554727"/>
            <a:ext cx="99349" cy="359008"/>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5" name="Straight Connector 34"/>
          <p:cNvCxnSpPr>
            <a:stCxn id="16" idx="6"/>
            <a:endCxn id="17" idx="3"/>
          </p:cNvCxnSpPr>
          <p:nvPr/>
        </p:nvCxnSpPr>
        <p:spPr bwMode="auto">
          <a:xfrm flipV="1">
            <a:off x="1708352" y="4159527"/>
            <a:ext cx="2419894" cy="1325992"/>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8" name="Straight Connector 37"/>
          <p:cNvCxnSpPr>
            <a:endCxn id="15" idx="6"/>
          </p:cNvCxnSpPr>
          <p:nvPr/>
        </p:nvCxnSpPr>
        <p:spPr bwMode="auto">
          <a:xfrm flipH="1" flipV="1">
            <a:off x="2490069" y="2718873"/>
            <a:ext cx="778874" cy="638849"/>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1" name="Straight Connector 40"/>
          <p:cNvCxnSpPr/>
          <p:nvPr/>
        </p:nvCxnSpPr>
        <p:spPr bwMode="auto">
          <a:xfrm flipH="1" flipV="1">
            <a:off x="4005446" y="3966715"/>
            <a:ext cx="130490" cy="10703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4" name="Straight Connector 43"/>
          <p:cNvCxnSpPr/>
          <p:nvPr/>
        </p:nvCxnSpPr>
        <p:spPr bwMode="auto">
          <a:xfrm flipH="1" flipV="1">
            <a:off x="3463613" y="3517395"/>
            <a:ext cx="292545" cy="239952"/>
          </a:xfrm>
          <a:prstGeom prst="line">
            <a:avLst/>
          </a:prstGeom>
          <a:solidFill>
            <a:schemeClr val="accent1"/>
          </a:solidFill>
          <a:ln w="28575" cap="flat" cmpd="sng" algn="ctr">
            <a:solidFill>
              <a:schemeClr val="tx1"/>
            </a:solidFill>
            <a:prstDash val="solid"/>
            <a:round/>
            <a:headEnd type="none" w="sm" len="sm"/>
            <a:tailEnd type="none" w="sm" len="sm"/>
          </a:ln>
          <a:effectLst/>
        </p:spPr>
      </p:cxnSp>
      <p:sp>
        <p:nvSpPr>
          <p:cNvPr id="47" name="TextBox 46"/>
          <p:cNvSpPr txBox="1"/>
          <p:nvPr/>
        </p:nvSpPr>
        <p:spPr>
          <a:xfrm rot="19861023">
            <a:off x="2516057" y="4924567"/>
            <a:ext cx="604396" cy="252377"/>
          </a:xfrm>
          <a:prstGeom prst="rect">
            <a:avLst/>
          </a:prstGeom>
          <a:noFill/>
        </p:spPr>
        <p:txBody>
          <a:bodyPr wrap="none" lIns="18288" tIns="18288" rIns="18288" bIns="18288" rtlCol="0">
            <a:spAutoFit/>
          </a:bodyPr>
          <a:lstStyle/>
          <a:p>
            <a:pPr algn="ctr"/>
            <a:r>
              <a:rPr lang="en-US" sz="1400" b="1" dirty="0" smtClean="0"/>
              <a:t>Gamut</a:t>
            </a:r>
            <a:endParaRPr lang="en-US" sz="1400" b="1" dirty="0"/>
          </a:p>
        </p:txBody>
      </p:sp>
    </p:spTree>
    <p:extLst>
      <p:ext uri="{BB962C8B-B14F-4D97-AF65-F5344CB8AC3E}">
        <p14:creationId xmlns:p14="http://schemas.microsoft.com/office/powerpoint/2010/main" val="3586749183"/>
      </p:ext>
    </p:extLst>
  </p:cSld>
  <p:clrMapOvr>
    <a:masterClrMapping/>
  </p:clrMapOvr>
</p:sld>
</file>

<file path=ppt/theme/theme1.xml><?xml version="1.0" encoding="utf-8"?>
<a:theme xmlns:a="http://schemas.openxmlformats.org/drawingml/2006/main" name="Lincoln_2012_v16x9">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Lincoln_2012_v16x9</Template>
  <TotalTime>1282</TotalTime>
  <Pages>1</Pages>
  <Words>1588</Words>
  <Application>Microsoft Office PowerPoint</Application>
  <PresentationFormat>Custom</PresentationFormat>
  <Paragraphs>344</Paragraphs>
  <Slides>34</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ＭＳ Ｐゴシック</vt:lpstr>
      <vt:lpstr>Arial</vt:lpstr>
      <vt:lpstr>Cambria Math</vt:lpstr>
      <vt:lpstr>Times New Roman</vt:lpstr>
      <vt:lpstr>Wingdings</vt:lpstr>
      <vt:lpstr>Lincoln_2012_v16x9</vt:lpstr>
      <vt:lpstr>Introduction to Image Classification</vt:lpstr>
      <vt:lpstr>PowerPoint Presentation</vt:lpstr>
      <vt:lpstr>Images and Classifications</vt:lpstr>
      <vt:lpstr>Necessary Components of a  Supervised Machine Learning Approach</vt:lpstr>
      <vt:lpstr>Necessary Components of a  Supervised Machine Learning Approach</vt:lpstr>
      <vt:lpstr>Outline</vt:lpstr>
      <vt:lpstr>Chromaticity Diagram</vt:lpstr>
      <vt:lpstr>Chromaticity Diagram</vt:lpstr>
      <vt:lpstr>Chromaticity Diagram</vt:lpstr>
      <vt:lpstr>Greyscale</vt:lpstr>
      <vt:lpstr>Standard Red-Green-Blue (sRGB)</vt:lpstr>
      <vt:lpstr>Hue-Saturation-Value/Lightness (HSV and HSL)</vt:lpstr>
      <vt:lpstr>CIE L*a*b*</vt:lpstr>
      <vt:lpstr>Question</vt:lpstr>
      <vt:lpstr>Question</vt:lpstr>
      <vt:lpstr>Outline</vt:lpstr>
      <vt:lpstr>Flattening an Image</vt:lpstr>
      <vt:lpstr>Each Pixel is a Dimension</vt:lpstr>
      <vt:lpstr>Each Unique Image Occupies a Unique Point in the Image Space</vt:lpstr>
      <vt:lpstr>Question</vt:lpstr>
      <vt:lpstr>Question</vt:lpstr>
      <vt:lpstr>Question</vt:lpstr>
      <vt:lpstr>Question</vt:lpstr>
      <vt:lpstr>Outline</vt:lpstr>
      <vt:lpstr>Clustering Problems</vt:lpstr>
      <vt:lpstr>The K-means Algorithm</vt:lpstr>
      <vt:lpstr>Animation of the K-means Algorithm</vt:lpstr>
      <vt:lpstr>Applying K-means to Images</vt:lpstr>
      <vt:lpstr>Question</vt:lpstr>
      <vt:lpstr>Question</vt:lpstr>
      <vt:lpstr>Question</vt:lpstr>
      <vt:lpstr>Question</vt:lpstr>
      <vt:lpstr>Summary</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Joel Grimm</dc:creator>
  <cp:keywords/>
  <dc:description/>
  <cp:lastModifiedBy>Jordan Montgomery</cp:lastModifiedBy>
  <cp:revision>92</cp:revision>
  <cp:lastPrinted>2001-06-18T18:57:59Z</cp:lastPrinted>
  <dcterms:created xsi:type="dcterms:W3CDTF">2019-03-14T14:36:12Z</dcterms:created>
  <dcterms:modified xsi:type="dcterms:W3CDTF">2020-07-20T03:00:13Z</dcterms:modified>
  <cp:category/>
</cp:coreProperties>
</file>